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jpe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jpe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3.png"/><Relationship Id="rId6" Type="http://schemas.openxmlformats.org/officeDocument/2006/relationships/image" Target="../media/image-2-6.png"/><Relationship Id="rId7" Type="http://schemas.openxmlformats.org/officeDocument/2006/relationships/image" Target="../media/image-2-3.png"/><Relationship Id="rId8" Type="http://schemas.openxmlformats.org/officeDocument/2006/relationships/image" Target="../media/image-2-8.png"/><Relationship Id="rId9" Type="http://schemas.openxmlformats.org/officeDocument/2006/relationships/image" Target="../media/image-2-3.png"/><Relationship Id="rId10" Type="http://schemas.openxmlformats.org/officeDocument/2006/relationships/image" Target="../media/image-2-10.png"/><Relationship Id="rId11" Type="http://schemas.openxmlformats.org/officeDocument/2006/relationships/image" Target="../media/image-2-2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jpe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jpe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3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3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3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3.png"/><Relationship Id="rId16" Type="http://schemas.openxmlformats.org/officeDocument/2006/relationships/image" Target="../media/image-4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jpe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jpe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3.png"/><Relationship Id="rId6" Type="http://schemas.openxmlformats.org/officeDocument/2006/relationships/image" Target="../media/image-6-6.png"/><Relationship Id="rId7" Type="http://schemas.openxmlformats.org/officeDocument/2006/relationships/image" Target="../media/image-6-3.png"/><Relationship Id="rId8" Type="http://schemas.openxmlformats.org/officeDocument/2006/relationships/image" Target="../media/image-6-8.png"/><Relationship Id="rId9" Type="http://schemas.openxmlformats.org/officeDocument/2006/relationships/image" Target="../media/image-6-3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jpe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jpe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3.png"/><Relationship Id="rId6" Type="http://schemas.openxmlformats.org/officeDocument/2006/relationships/image" Target="../media/image-8-6.png"/><Relationship Id="rId7" Type="http://schemas.openxmlformats.org/officeDocument/2006/relationships/image" Target="../media/image-8-3.png"/><Relationship Id="rId8" Type="http://schemas.openxmlformats.org/officeDocument/2006/relationships/image" Target="../media/image-8-8.png"/><Relationship Id="rId9" Type="http://schemas.openxmlformats.org/officeDocument/2006/relationships/image" Target="../media/image-8-3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jpe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4.png"/><Relationship Id="rId7" Type="http://schemas.openxmlformats.org/officeDocument/2006/relationships/image" Target="../media/image-9-7.png"/><Relationship Id="rId8" Type="http://schemas.openxmlformats.org/officeDocument/2006/relationships/image" Target="../media/image-9-4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rafae\Downloads\J&amp;T_LOG\apresentacao\img\glow_steel.png">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-640080" y="1188720"/>
            <a:ext cx="5852160" cy="5852160"/>
          </a:xfrm>
          <a:prstGeom prst="rect">
            <a:avLst/>
          </a:prstGeom>
        </p:spPr>
      </p:pic>
      <p:pic>
        <p:nvPicPr>
          <p:cNvPr id="3" name="Image 1" descr="C:\Users\rafae\Downloads\J&amp;T_LOG\identidade-visual\logo-assinatura-completa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658368"/>
            <a:ext cx="2468880" cy="812132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 rot="2700000">
            <a:off x="640080" y="2985516"/>
            <a:ext cx="118872" cy="118872"/>
          </a:xfrm>
          <a:prstGeom prst="rect">
            <a:avLst/>
          </a:prstGeom>
          <a:solidFill>
            <a:srgbClr val="E7A33B"/>
          </a:solidFill>
          <a:ln/>
        </p:spPr>
      </p:sp>
      <p:sp>
        <p:nvSpPr>
          <p:cNvPr id="5" name="Text 1"/>
          <p:cNvSpPr/>
          <p:nvPr/>
        </p:nvSpPr>
        <p:spPr>
          <a:xfrm>
            <a:off x="914400" y="2898648"/>
            <a:ext cx="4937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spc="300" kern="0" dirty="0">
                <a:solidFill>
                  <a:srgbClr val="E7A33B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APRESENTAÇÃO INSTITUCIONAL</a:t>
            </a:r>
            <a:endParaRPr lang="en-US" sz="1250" dirty="0"/>
          </a:p>
        </p:txBody>
      </p:sp>
      <p:sp>
        <p:nvSpPr>
          <p:cNvPr id="6" name="Text 2"/>
          <p:cNvSpPr/>
          <p:nvPr/>
        </p:nvSpPr>
        <p:spPr>
          <a:xfrm>
            <a:off x="640080" y="3310128"/>
            <a:ext cx="68580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43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Do porto ao seu pátio,</a:t>
            </a:r>
            <a:endParaRPr lang="en-US" sz="3600" dirty="0"/>
          </a:p>
          <a:p>
            <a:pPr indent="0" marL="0">
              <a:lnSpc>
                <a:spcPts val="43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com tranquilidade</a:t>
            </a:r>
            <a:endParaRPr lang="en-US" sz="3600" dirty="0"/>
          </a:p>
        </p:txBody>
      </p:sp>
      <p:sp>
        <p:nvSpPr>
          <p:cNvPr id="7" name="Text 3"/>
          <p:cNvSpPr/>
          <p:nvPr/>
        </p:nvSpPr>
        <p:spPr>
          <a:xfrm>
            <a:off x="658368" y="5047488"/>
            <a:ext cx="54406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900"/>
              </a:lnSpc>
              <a:buNone/>
            </a:pPr>
            <a:r>
              <a:rPr lang="en-US" sz="1350" dirty="0">
                <a:solidFill>
                  <a:srgbClr val="DEE7EE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Retirada de contêiner nos portos de Itajaí, Navegantes, São Francisco do Sul e Itapoá, com transporte dedicado em caminhão prancha até a sua empresa.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658368" y="621792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spc="300" kern="0" dirty="0">
                <a:solidFill>
                  <a:srgbClr val="E7A33B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BARRA VELHA · SC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rafae\Downloads\J&amp;T_LOG\identidade-visual\simbolo-jt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420624"/>
            <a:ext cx="365760" cy="36576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rot="2700000">
            <a:off x="11315700" y="6469380"/>
            <a:ext cx="82296" cy="82296"/>
          </a:xfrm>
          <a:prstGeom prst="rect">
            <a:avLst/>
          </a:prstGeom>
          <a:solidFill>
            <a:srgbClr val="E7A33B"/>
          </a:solidFill>
          <a:ln/>
        </p:spPr>
      </p:sp>
      <p:sp>
        <p:nvSpPr>
          <p:cNvPr id="4" name="Text 1"/>
          <p:cNvSpPr/>
          <p:nvPr/>
        </p:nvSpPr>
        <p:spPr>
          <a:xfrm>
            <a:off x="10104120" y="6373368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spc="150" kern="0" dirty="0">
                <a:solidFill>
                  <a:srgbClr val="9DAEBD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02 / 09</a:t>
            </a:r>
            <a:endParaRPr lang="en-US" sz="1000" dirty="0"/>
          </a:p>
        </p:txBody>
      </p:sp>
      <p:sp>
        <p:nvSpPr>
          <p:cNvPr id="5" name="Shape 2"/>
          <p:cNvSpPr/>
          <p:nvPr/>
        </p:nvSpPr>
        <p:spPr>
          <a:xfrm rot="2700000">
            <a:off x="649224" y="1348740"/>
            <a:ext cx="137160" cy="137160"/>
          </a:xfrm>
          <a:prstGeom prst="rect">
            <a:avLst/>
          </a:prstGeom>
          <a:solidFill>
            <a:srgbClr val="E7A33B"/>
          </a:solidFill>
          <a:ln/>
        </p:spPr>
      </p:sp>
      <p:sp>
        <p:nvSpPr>
          <p:cNvPr id="6" name="Text 3"/>
          <p:cNvSpPr/>
          <p:nvPr/>
        </p:nvSpPr>
        <p:spPr>
          <a:xfrm>
            <a:off x="969264" y="1280160"/>
            <a:ext cx="9144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50" kern="0" dirty="0">
                <a:solidFill>
                  <a:srgbClr val="E7A33B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01   QUEM SOMOS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640080" y="1737360"/>
            <a:ext cx="667512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22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Especialista em tirar o seu</a:t>
            </a:r>
            <a:endParaRPr lang="en-US" sz="2800" dirty="0"/>
          </a:p>
          <a:p>
            <a:pPr indent="0" marL="0">
              <a:lnSpc>
                <a:spcPts val="322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contêiner do porto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640080" y="2852928"/>
            <a:ext cx="6400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250" dirty="0">
                <a:solidFill>
                  <a:srgbClr val="D7E0E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A J&amp;T LOG é uma transportadora de Barra Velha/SC com um foco claro: retirar contêineres nos portos catarinenses e entregar direto no pátio do importador. Operação enxuta, acompanhada de perto pela direção, com responsabilidade do início ao fim.</a:t>
            </a:r>
            <a:endParaRPr lang="en-US" sz="1250" dirty="0"/>
          </a:p>
        </p:txBody>
      </p:sp>
      <p:pic>
        <p:nvPicPr>
          <p:cNvPr id="9" name="Image 1" descr="C:\Users\rafae\Downloads\J&amp;T_LOG\apresentacao\img\glow_amber.png">    </p:cNvPr>
          <p:cNvPicPr>
            <a:picLocks noChangeAspect="1"/>
          </p:cNvPicPr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365760" y="3767328"/>
            <a:ext cx="1005840" cy="1005840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640080" y="4041648"/>
            <a:ext cx="457200" cy="457200"/>
          </a:xfrm>
          <a:prstGeom prst="snip1Rect">
            <a:avLst/>
          </a:prstGeom>
          <a:solidFill>
            <a:srgbClr val="2E6280"/>
          </a:solidFill>
          <a:ln/>
        </p:spPr>
      </p:sp>
      <p:sp>
        <p:nvSpPr>
          <p:cNvPr id="11" name="Shape 7"/>
          <p:cNvSpPr/>
          <p:nvPr/>
        </p:nvSpPr>
        <p:spPr>
          <a:xfrm rot="2700000">
            <a:off x="1024905" y="4045443"/>
            <a:ext cx="68580" cy="68580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24" y="4165092"/>
            <a:ext cx="210312" cy="21031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298448" y="4014216"/>
            <a:ext cx="630936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Foco único: carga conteinerizada, do porto ao pátio</a:t>
            </a:r>
            <a:endParaRPr lang="en-US" sz="1300" dirty="0"/>
          </a:p>
        </p:txBody>
      </p:sp>
      <p:pic>
        <p:nvPicPr>
          <p:cNvPr id="14" name="Image 3" descr="C:\Users\rafae\Downloads\J&amp;T_LOG\apresentacao\img\glow_amber.png">    </p:cNvPr>
          <p:cNvPicPr>
            <a:picLocks noChangeAspect="1"/>
          </p:cNvPicPr>
          <p:nvPr/>
        </p:nvPicPr>
        <p:blipFill>
          <a:blip r:embed="rId5">
            <a:alphaModFix amt="38000"/>
          </a:blip>
          <a:stretch>
            <a:fillRect/>
          </a:stretch>
        </p:blipFill>
        <p:spPr>
          <a:xfrm>
            <a:off x="365760" y="4334256"/>
            <a:ext cx="1005840" cy="1005840"/>
          </a:xfrm>
          <a:prstGeom prst="rect">
            <a:avLst/>
          </a:prstGeom>
        </p:spPr>
      </p:pic>
      <p:sp>
        <p:nvSpPr>
          <p:cNvPr id="15" name="Shape 9"/>
          <p:cNvSpPr/>
          <p:nvPr/>
        </p:nvSpPr>
        <p:spPr>
          <a:xfrm>
            <a:off x="640080" y="4608576"/>
            <a:ext cx="457200" cy="457200"/>
          </a:xfrm>
          <a:prstGeom prst="snip1Rect">
            <a:avLst/>
          </a:prstGeom>
          <a:solidFill>
            <a:srgbClr val="2E6280"/>
          </a:solidFill>
          <a:ln/>
        </p:spPr>
      </p:sp>
      <p:sp>
        <p:nvSpPr>
          <p:cNvPr id="16" name="Shape 10"/>
          <p:cNvSpPr/>
          <p:nvPr/>
        </p:nvSpPr>
        <p:spPr>
          <a:xfrm rot="2700000">
            <a:off x="1024905" y="4612371"/>
            <a:ext cx="68580" cy="68580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17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524" y="4732020"/>
            <a:ext cx="210312" cy="210312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298448" y="4581144"/>
            <a:ext cx="630936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Base em Barra Velha/SC, no corredor dos portos</a:t>
            </a:r>
            <a:endParaRPr lang="en-US" sz="1300" dirty="0"/>
          </a:p>
        </p:txBody>
      </p:sp>
      <p:pic>
        <p:nvPicPr>
          <p:cNvPr id="19" name="Image 5" descr="C:\Users\rafae\Downloads\J&amp;T_LOG\apresentacao\img\glow_amber.png">    </p:cNvPr>
          <p:cNvPicPr>
            <a:picLocks noChangeAspect="1"/>
          </p:cNvPicPr>
          <p:nvPr/>
        </p:nvPicPr>
        <p:blipFill>
          <a:blip r:embed="rId7">
            <a:alphaModFix amt="38000"/>
          </a:blip>
          <a:stretch>
            <a:fillRect/>
          </a:stretch>
        </p:blipFill>
        <p:spPr>
          <a:xfrm>
            <a:off x="365760" y="4901184"/>
            <a:ext cx="1005840" cy="1005840"/>
          </a:xfrm>
          <a:prstGeom prst="rect">
            <a:avLst/>
          </a:prstGeom>
        </p:spPr>
      </p:pic>
      <p:sp>
        <p:nvSpPr>
          <p:cNvPr id="20" name="Shape 12"/>
          <p:cNvSpPr/>
          <p:nvPr/>
        </p:nvSpPr>
        <p:spPr>
          <a:xfrm>
            <a:off x="640080" y="5175504"/>
            <a:ext cx="457200" cy="457200"/>
          </a:xfrm>
          <a:prstGeom prst="snip1Rect">
            <a:avLst/>
          </a:prstGeom>
          <a:solidFill>
            <a:srgbClr val="2E6280"/>
          </a:solidFill>
          <a:ln/>
        </p:spPr>
      </p:sp>
      <p:sp>
        <p:nvSpPr>
          <p:cNvPr id="21" name="Shape 13"/>
          <p:cNvSpPr/>
          <p:nvPr/>
        </p:nvSpPr>
        <p:spPr>
          <a:xfrm rot="2700000">
            <a:off x="1024905" y="5179299"/>
            <a:ext cx="68580" cy="68580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22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524" y="5298948"/>
            <a:ext cx="210312" cy="210312"/>
          </a:xfrm>
          <a:prstGeom prst="rect">
            <a:avLst/>
          </a:prstGeom>
        </p:spPr>
      </p:pic>
      <p:sp>
        <p:nvSpPr>
          <p:cNvPr id="23" name="Text 14"/>
          <p:cNvSpPr/>
          <p:nvPr/>
        </p:nvSpPr>
        <p:spPr>
          <a:xfrm>
            <a:off x="1298448" y="5148072"/>
            <a:ext cx="630936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Atendimento direto com a direção em cada etapa</a:t>
            </a:r>
            <a:endParaRPr lang="en-US" sz="1300" dirty="0"/>
          </a:p>
        </p:txBody>
      </p:sp>
      <p:pic>
        <p:nvPicPr>
          <p:cNvPr id="24" name="Image 7" descr="C:\Users\rafae\Downloads\J&amp;T_LOG\apresentacao\img\glow_amber.png">    </p:cNvPr>
          <p:cNvPicPr>
            <a:picLocks noChangeAspect="1"/>
          </p:cNvPicPr>
          <p:nvPr/>
        </p:nvPicPr>
        <p:blipFill>
          <a:blip r:embed="rId9">
            <a:alphaModFix amt="38000"/>
          </a:blip>
          <a:stretch>
            <a:fillRect/>
          </a:stretch>
        </p:blipFill>
        <p:spPr>
          <a:xfrm>
            <a:off x="365760" y="5468112"/>
            <a:ext cx="1005840" cy="1005840"/>
          </a:xfrm>
          <a:prstGeom prst="rect">
            <a:avLst/>
          </a:prstGeom>
        </p:spPr>
      </p:pic>
      <p:sp>
        <p:nvSpPr>
          <p:cNvPr id="25" name="Shape 15"/>
          <p:cNvSpPr/>
          <p:nvPr/>
        </p:nvSpPr>
        <p:spPr>
          <a:xfrm>
            <a:off x="640080" y="5742432"/>
            <a:ext cx="457200" cy="457200"/>
          </a:xfrm>
          <a:prstGeom prst="snip1Rect">
            <a:avLst/>
          </a:prstGeom>
          <a:solidFill>
            <a:srgbClr val="2E6280"/>
          </a:solidFill>
          <a:ln/>
        </p:spPr>
      </p:sp>
      <p:sp>
        <p:nvSpPr>
          <p:cNvPr id="26" name="Shape 16"/>
          <p:cNvSpPr/>
          <p:nvPr/>
        </p:nvSpPr>
        <p:spPr>
          <a:xfrm rot="2700000">
            <a:off x="1024905" y="5746227"/>
            <a:ext cx="68580" cy="68580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524" y="5865876"/>
            <a:ext cx="210312" cy="210312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1298448" y="5715000"/>
            <a:ext cx="630936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Rastreamento 24h e seguro de carga em toda operação</a:t>
            </a:r>
            <a:endParaRPr lang="en-US" sz="1300" dirty="0"/>
          </a:p>
        </p:txBody>
      </p:sp>
      <p:sp>
        <p:nvSpPr>
          <p:cNvPr id="29" name="Shape 18"/>
          <p:cNvSpPr/>
          <p:nvPr/>
        </p:nvSpPr>
        <p:spPr>
          <a:xfrm>
            <a:off x="7498080" y="1737360"/>
            <a:ext cx="4050792" cy="4526280"/>
          </a:xfrm>
          <a:prstGeom prst="roundRect">
            <a:avLst>
              <a:gd name="adj" fmla="val 2709"/>
            </a:avLst>
          </a:prstGeom>
          <a:solidFill>
            <a:srgbClr val="0E3653"/>
          </a:solidFill>
          <a:ln w="12700">
            <a:solidFill>
              <a:srgbClr val="2E6280"/>
            </a:solidFill>
            <a:prstDash val="solid"/>
          </a:ln>
        </p:spPr>
      </p:sp>
      <p:pic>
        <p:nvPicPr>
          <p:cNvPr id="30" name="Image 9" descr="C:\Users\rafae\Downloads\J&amp;T_LOG\identidade-visual\simbolo-jt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0688" y="1993392"/>
            <a:ext cx="475488" cy="475488"/>
          </a:xfrm>
          <a:prstGeom prst="rect">
            <a:avLst/>
          </a:prstGeom>
        </p:spPr>
      </p:pic>
      <p:sp>
        <p:nvSpPr>
          <p:cNvPr id="31" name="Text 19"/>
          <p:cNvSpPr/>
          <p:nvPr/>
        </p:nvSpPr>
        <p:spPr>
          <a:xfrm>
            <a:off x="8412480" y="1993392"/>
            <a:ext cx="29260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spc="200" kern="0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FICHA DA EMPRESA</a:t>
            </a:r>
            <a:endParaRPr lang="en-US" sz="1250" dirty="0"/>
          </a:p>
        </p:txBody>
      </p:sp>
      <p:sp>
        <p:nvSpPr>
          <p:cNvPr id="32" name="Shape 20"/>
          <p:cNvSpPr/>
          <p:nvPr/>
        </p:nvSpPr>
        <p:spPr>
          <a:xfrm>
            <a:off x="7790688" y="2670048"/>
            <a:ext cx="3465576" cy="0"/>
          </a:xfrm>
          <a:prstGeom prst="line">
            <a:avLst/>
          </a:prstGeom>
          <a:noFill/>
          <a:ln w="12700">
            <a:solidFill>
              <a:srgbClr val="1D4666"/>
            </a:solidFill>
            <a:prstDash val="solid"/>
          </a:ln>
        </p:spPr>
      </p:sp>
      <p:sp>
        <p:nvSpPr>
          <p:cNvPr id="33" name="Text 21"/>
          <p:cNvSpPr/>
          <p:nvPr/>
        </p:nvSpPr>
        <p:spPr>
          <a:xfrm>
            <a:off x="7790688" y="2816352"/>
            <a:ext cx="346557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150" kern="0" dirty="0">
                <a:solidFill>
                  <a:srgbClr val="8FA9BC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CNPJ</a:t>
            </a:r>
            <a:endParaRPr lang="en-US" sz="850" dirty="0"/>
          </a:p>
        </p:txBody>
      </p:sp>
      <p:sp>
        <p:nvSpPr>
          <p:cNvPr id="34" name="Text 22"/>
          <p:cNvSpPr/>
          <p:nvPr/>
        </p:nvSpPr>
        <p:spPr>
          <a:xfrm>
            <a:off x="7790688" y="3017520"/>
            <a:ext cx="346557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29.971.435/0001-65</a:t>
            </a:r>
            <a:endParaRPr lang="en-US" sz="1150" dirty="0"/>
          </a:p>
        </p:txBody>
      </p:sp>
      <p:sp>
        <p:nvSpPr>
          <p:cNvPr id="35" name="Shape 23"/>
          <p:cNvSpPr/>
          <p:nvPr/>
        </p:nvSpPr>
        <p:spPr>
          <a:xfrm>
            <a:off x="7790688" y="3337560"/>
            <a:ext cx="3465576" cy="0"/>
          </a:xfrm>
          <a:prstGeom prst="line">
            <a:avLst/>
          </a:prstGeom>
          <a:noFill/>
          <a:ln w="9525">
            <a:solidFill>
              <a:srgbClr val="1D4666"/>
            </a:solidFill>
            <a:prstDash val="solid"/>
          </a:ln>
        </p:spPr>
      </p:sp>
      <p:sp>
        <p:nvSpPr>
          <p:cNvPr id="36" name="Text 24"/>
          <p:cNvSpPr/>
          <p:nvPr/>
        </p:nvSpPr>
        <p:spPr>
          <a:xfrm>
            <a:off x="7790688" y="3378708"/>
            <a:ext cx="346557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150" kern="0" dirty="0">
                <a:solidFill>
                  <a:srgbClr val="8FA9BC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REGISTRO ANTT · RNTRC</a:t>
            </a:r>
            <a:endParaRPr lang="en-US" sz="850" dirty="0"/>
          </a:p>
        </p:txBody>
      </p:sp>
      <p:sp>
        <p:nvSpPr>
          <p:cNvPr id="37" name="Text 25"/>
          <p:cNvSpPr/>
          <p:nvPr/>
        </p:nvSpPr>
        <p:spPr>
          <a:xfrm>
            <a:off x="7790688" y="3579876"/>
            <a:ext cx="346557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Ativo</a:t>
            </a:r>
            <a:endParaRPr lang="en-US" sz="1150" dirty="0"/>
          </a:p>
        </p:txBody>
      </p:sp>
      <p:sp>
        <p:nvSpPr>
          <p:cNvPr id="38" name="Shape 26"/>
          <p:cNvSpPr/>
          <p:nvPr/>
        </p:nvSpPr>
        <p:spPr>
          <a:xfrm>
            <a:off x="7790688" y="3899916"/>
            <a:ext cx="3465576" cy="0"/>
          </a:xfrm>
          <a:prstGeom prst="line">
            <a:avLst/>
          </a:prstGeom>
          <a:noFill/>
          <a:ln w="9525">
            <a:solidFill>
              <a:srgbClr val="1D4666"/>
            </a:solidFill>
            <a:prstDash val="solid"/>
          </a:ln>
        </p:spPr>
      </p:sp>
      <p:sp>
        <p:nvSpPr>
          <p:cNvPr id="39" name="Text 27"/>
          <p:cNvSpPr/>
          <p:nvPr/>
        </p:nvSpPr>
        <p:spPr>
          <a:xfrm>
            <a:off x="7790688" y="3941064"/>
            <a:ext cx="346557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150" kern="0" dirty="0">
                <a:solidFill>
                  <a:srgbClr val="8FA9BC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BASE DE OPERAÇÃO</a:t>
            </a:r>
            <a:endParaRPr lang="en-US" sz="850" dirty="0"/>
          </a:p>
        </p:txBody>
      </p:sp>
      <p:sp>
        <p:nvSpPr>
          <p:cNvPr id="40" name="Text 28"/>
          <p:cNvSpPr/>
          <p:nvPr/>
        </p:nvSpPr>
        <p:spPr>
          <a:xfrm>
            <a:off x="7790688" y="4142232"/>
            <a:ext cx="346557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Barra Velha · SC</a:t>
            </a:r>
            <a:endParaRPr lang="en-US" sz="1150" dirty="0"/>
          </a:p>
        </p:txBody>
      </p:sp>
      <p:sp>
        <p:nvSpPr>
          <p:cNvPr id="41" name="Shape 29"/>
          <p:cNvSpPr/>
          <p:nvPr/>
        </p:nvSpPr>
        <p:spPr>
          <a:xfrm>
            <a:off x="7790688" y="4462272"/>
            <a:ext cx="3465576" cy="0"/>
          </a:xfrm>
          <a:prstGeom prst="line">
            <a:avLst/>
          </a:prstGeom>
          <a:noFill/>
          <a:ln w="9525">
            <a:solidFill>
              <a:srgbClr val="1D4666"/>
            </a:solidFill>
            <a:prstDash val="solid"/>
          </a:ln>
        </p:spPr>
      </p:sp>
      <p:sp>
        <p:nvSpPr>
          <p:cNvPr id="42" name="Text 30"/>
          <p:cNvSpPr/>
          <p:nvPr/>
        </p:nvSpPr>
        <p:spPr>
          <a:xfrm>
            <a:off x="7790688" y="4503420"/>
            <a:ext cx="346557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150" kern="0" dirty="0">
                <a:solidFill>
                  <a:srgbClr val="8FA9BC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RAIO DE ATENDIMENTO</a:t>
            </a:r>
            <a:endParaRPr lang="en-US" sz="850" dirty="0"/>
          </a:p>
        </p:txBody>
      </p:sp>
      <p:sp>
        <p:nvSpPr>
          <p:cNvPr id="43" name="Text 31"/>
          <p:cNvSpPr/>
          <p:nvPr/>
        </p:nvSpPr>
        <p:spPr>
          <a:xfrm>
            <a:off x="7790688" y="4704588"/>
            <a:ext cx="346557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Aprox. 200 km da base</a:t>
            </a:r>
            <a:endParaRPr lang="en-US" sz="1150" dirty="0"/>
          </a:p>
        </p:txBody>
      </p:sp>
      <p:sp>
        <p:nvSpPr>
          <p:cNvPr id="44" name="Shape 32"/>
          <p:cNvSpPr/>
          <p:nvPr/>
        </p:nvSpPr>
        <p:spPr>
          <a:xfrm>
            <a:off x="7790688" y="5024628"/>
            <a:ext cx="3465576" cy="0"/>
          </a:xfrm>
          <a:prstGeom prst="line">
            <a:avLst/>
          </a:prstGeom>
          <a:noFill/>
          <a:ln w="9525">
            <a:solidFill>
              <a:srgbClr val="1D4666"/>
            </a:solidFill>
            <a:prstDash val="solid"/>
          </a:ln>
        </p:spPr>
      </p:sp>
      <p:sp>
        <p:nvSpPr>
          <p:cNvPr id="45" name="Text 33"/>
          <p:cNvSpPr/>
          <p:nvPr/>
        </p:nvSpPr>
        <p:spPr>
          <a:xfrm>
            <a:off x="7790688" y="5065776"/>
            <a:ext cx="346557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150" kern="0" dirty="0">
                <a:solidFill>
                  <a:srgbClr val="8FA9BC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REGIÕES ATENDIDAS</a:t>
            </a:r>
            <a:endParaRPr lang="en-US" sz="850" dirty="0"/>
          </a:p>
        </p:txBody>
      </p:sp>
      <p:sp>
        <p:nvSpPr>
          <p:cNvPr id="46" name="Text 34"/>
          <p:cNvSpPr/>
          <p:nvPr/>
        </p:nvSpPr>
        <p:spPr>
          <a:xfrm>
            <a:off x="7790688" y="5266944"/>
            <a:ext cx="346557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Sul e Sudeste sob consulta</a:t>
            </a:r>
            <a:endParaRPr lang="en-US" sz="1150" dirty="0"/>
          </a:p>
        </p:txBody>
      </p:sp>
      <p:sp>
        <p:nvSpPr>
          <p:cNvPr id="47" name="Shape 35"/>
          <p:cNvSpPr/>
          <p:nvPr/>
        </p:nvSpPr>
        <p:spPr>
          <a:xfrm>
            <a:off x="7790688" y="5586984"/>
            <a:ext cx="3465576" cy="0"/>
          </a:xfrm>
          <a:prstGeom prst="line">
            <a:avLst/>
          </a:prstGeom>
          <a:noFill/>
          <a:ln w="9525">
            <a:solidFill>
              <a:srgbClr val="1D4666"/>
            </a:solidFill>
            <a:prstDash val="solid"/>
          </a:ln>
        </p:spPr>
      </p:sp>
      <p:sp>
        <p:nvSpPr>
          <p:cNvPr id="48" name="Text 36"/>
          <p:cNvSpPr/>
          <p:nvPr/>
        </p:nvSpPr>
        <p:spPr>
          <a:xfrm>
            <a:off x="7790688" y="5628132"/>
            <a:ext cx="346557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150" kern="0" dirty="0">
                <a:solidFill>
                  <a:srgbClr val="8FA9BC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MODELO DE OPERAÇÃO</a:t>
            </a:r>
            <a:endParaRPr lang="en-US" sz="850" dirty="0"/>
          </a:p>
        </p:txBody>
      </p:sp>
      <p:sp>
        <p:nvSpPr>
          <p:cNvPr id="49" name="Text 37"/>
          <p:cNvSpPr/>
          <p:nvPr/>
        </p:nvSpPr>
        <p:spPr>
          <a:xfrm>
            <a:off x="7790688" y="5829300"/>
            <a:ext cx="346557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Carga dedicada em prancha</a:t>
            </a:r>
            <a:endParaRPr lang="en-US" sz="11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rafae\Downloads\J&amp;T_LOG\identidade-visual\simbolo-jt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420624"/>
            <a:ext cx="365760" cy="36576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rot="2700000">
            <a:off x="11315700" y="6469380"/>
            <a:ext cx="82296" cy="82296"/>
          </a:xfrm>
          <a:prstGeom prst="rect">
            <a:avLst/>
          </a:prstGeom>
          <a:solidFill>
            <a:srgbClr val="E7A33B"/>
          </a:solidFill>
          <a:ln/>
        </p:spPr>
      </p:sp>
      <p:sp>
        <p:nvSpPr>
          <p:cNvPr id="4" name="Text 1"/>
          <p:cNvSpPr/>
          <p:nvPr/>
        </p:nvSpPr>
        <p:spPr>
          <a:xfrm>
            <a:off x="10104120" y="6373368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spc="150" kern="0" dirty="0">
                <a:solidFill>
                  <a:srgbClr val="5C6874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03 / 09</a:t>
            </a:r>
            <a:endParaRPr lang="en-US" sz="1000" dirty="0"/>
          </a:p>
        </p:txBody>
      </p:sp>
      <p:sp>
        <p:nvSpPr>
          <p:cNvPr id="5" name="Shape 2"/>
          <p:cNvSpPr/>
          <p:nvPr/>
        </p:nvSpPr>
        <p:spPr>
          <a:xfrm rot="2700000">
            <a:off x="649224" y="1348740"/>
            <a:ext cx="137160" cy="137160"/>
          </a:xfrm>
          <a:prstGeom prst="rect">
            <a:avLst/>
          </a:prstGeom>
          <a:solidFill>
            <a:srgbClr val="E7A33B"/>
          </a:solidFill>
          <a:ln/>
        </p:spPr>
      </p:sp>
      <p:sp>
        <p:nvSpPr>
          <p:cNvPr id="6" name="Text 3"/>
          <p:cNvSpPr/>
          <p:nvPr/>
        </p:nvSpPr>
        <p:spPr>
          <a:xfrm>
            <a:off x="969264" y="1280160"/>
            <a:ext cx="9144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50" kern="0" dirty="0">
                <a:solidFill>
                  <a:srgbClr val="2E6280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02   O PROBLEMA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640080" y="1737360"/>
            <a:ext cx="10515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220"/>
              </a:lnSpc>
              <a:buNone/>
            </a:pPr>
            <a:r>
              <a:rPr lang="en-US" sz="2800" b="1" dirty="0">
                <a:solidFill>
                  <a:srgbClr val="1B2530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Contêiner parado no porto custa caro</a:t>
            </a:r>
            <a:endParaRPr lang="en-US" sz="2800" dirty="0"/>
          </a:p>
        </p:txBody>
      </p:sp>
      <p:sp>
        <p:nvSpPr>
          <p:cNvPr id="8" name="Shape 5"/>
          <p:cNvSpPr/>
          <p:nvPr/>
        </p:nvSpPr>
        <p:spPr>
          <a:xfrm>
            <a:off x="640080" y="2743200"/>
            <a:ext cx="3454298" cy="2331720"/>
          </a:xfrm>
          <a:prstGeom prst="roundRect">
            <a:avLst>
              <a:gd name="adj" fmla="val 3922"/>
            </a:avLst>
          </a:prstGeom>
          <a:solidFill>
            <a:srgbClr val="FFFFFF"/>
          </a:solidFill>
          <a:ln w="15875">
            <a:solidFill>
              <a:srgbClr val="DCE3EA"/>
            </a:solidFill>
            <a:prstDash val="solid"/>
          </a:ln>
          <a:effectLst>
            <a:outerShdw sx="100000" sy="100000" kx="0" ky="0" algn="bl" rotWithShape="0" blurRad="152400" dist="50800" dir="5400000">
              <a:srgbClr val="10263A">
                <a:alpha val="16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914400" y="3035808"/>
            <a:ext cx="548640" cy="548640"/>
          </a:xfrm>
          <a:prstGeom prst="snip1Rect">
            <a:avLst/>
          </a:prstGeom>
          <a:solidFill>
            <a:srgbClr val="0B2E4A"/>
          </a:solidFill>
          <a:ln/>
          <a:effectLst>
            <a:outerShdw sx="100000" sy="100000" kx="0" ky="0" algn="bl" rotWithShape="0" blurRad="127000" dist="38100" dir="5400000">
              <a:srgbClr val="0B2E4A">
                <a:alpha val="18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 rot="2700000">
            <a:off x="1376190" y="3040362"/>
            <a:ext cx="82296" cy="82296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33" y="3183941"/>
            <a:ext cx="252374" cy="252374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914400" y="3767328"/>
            <a:ext cx="290565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B2530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Diárias que se acumulam</a:t>
            </a:r>
            <a:endParaRPr lang="en-US" sz="1500" dirty="0"/>
          </a:p>
        </p:txBody>
      </p:sp>
      <p:sp>
        <p:nvSpPr>
          <p:cNvPr id="13" name="Text 9"/>
          <p:cNvSpPr/>
          <p:nvPr/>
        </p:nvSpPr>
        <p:spPr>
          <a:xfrm>
            <a:off x="914400" y="4114800"/>
            <a:ext cx="290565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550"/>
              </a:lnSpc>
              <a:buNone/>
            </a:pPr>
            <a:r>
              <a:rPr lang="en-US" sz="1150" dirty="0">
                <a:solidFill>
                  <a:srgbClr val="5C6874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Armazenagem e demurrage crescem a cada dia que o contêiner espera no terminal.</a:t>
            </a:r>
            <a:endParaRPr lang="en-US" sz="1150" dirty="0"/>
          </a:p>
        </p:txBody>
      </p:sp>
      <p:sp>
        <p:nvSpPr>
          <p:cNvPr id="14" name="Shape 10"/>
          <p:cNvSpPr/>
          <p:nvPr/>
        </p:nvSpPr>
        <p:spPr>
          <a:xfrm>
            <a:off x="4368698" y="2743200"/>
            <a:ext cx="3454298" cy="2331720"/>
          </a:xfrm>
          <a:prstGeom prst="roundRect">
            <a:avLst>
              <a:gd name="adj" fmla="val 3922"/>
            </a:avLst>
          </a:prstGeom>
          <a:solidFill>
            <a:srgbClr val="FFFFFF"/>
          </a:solidFill>
          <a:ln w="15875">
            <a:solidFill>
              <a:srgbClr val="DCE3EA"/>
            </a:solidFill>
            <a:prstDash val="solid"/>
          </a:ln>
          <a:effectLst>
            <a:outerShdw sx="100000" sy="100000" kx="0" ky="0" algn="bl" rotWithShape="0" blurRad="152400" dist="50800" dir="5400000">
              <a:srgbClr val="10263A">
                <a:alpha val="16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4643018" y="3035808"/>
            <a:ext cx="548640" cy="548640"/>
          </a:xfrm>
          <a:prstGeom prst="snip1Rect">
            <a:avLst/>
          </a:prstGeom>
          <a:solidFill>
            <a:srgbClr val="0B2E4A"/>
          </a:solidFill>
          <a:ln/>
          <a:effectLst>
            <a:outerShdw sx="100000" sy="100000" kx="0" ky="0" algn="bl" rotWithShape="0" blurRad="127000" dist="38100" dir="5400000">
              <a:srgbClr val="0B2E4A">
                <a:alpha val="18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 rot="2700000">
            <a:off x="5104809" y="3040362"/>
            <a:ext cx="82296" cy="82296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151" y="3183941"/>
            <a:ext cx="252374" cy="252374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4643018" y="3767328"/>
            <a:ext cx="290565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B2530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Custos fora do plano</a:t>
            </a:r>
            <a:endParaRPr lang="en-US" sz="1500" dirty="0"/>
          </a:p>
        </p:txBody>
      </p:sp>
      <p:sp>
        <p:nvSpPr>
          <p:cNvPr id="19" name="Text 14"/>
          <p:cNvSpPr/>
          <p:nvPr/>
        </p:nvSpPr>
        <p:spPr>
          <a:xfrm>
            <a:off x="4643018" y="4114800"/>
            <a:ext cx="290565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550"/>
              </a:lnSpc>
              <a:buNone/>
            </a:pPr>
            <a:r>
              <a:rPr lang="en-US" sz="1150" dirty="0">
                <a:solidFill>
                  <a:srgbClr val="5C6874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Atrasos na retirada viram despesas extras que não estavam na conta da importação.</a:t>
            </a:r>
            <a:endParaRPr lang="en-US" sz="1150" dirty="0"/>
          </a:p>
        </p:txBody>
      </p:sp>
      <p:sp>
        <p:nvSpPr>
          <p:cNvPr id="20" name="Shape 15"/>
          <p:cNvSpPr/>
          <p:nvPr/>
        </p:nvSpPr>
        <p:spPr>
          <a:xfrm>
            <a:off x="8097317" y="2743200"/>
            <a:ext cx="3454298" cy="2331720"/>
          </a:xfrm>
          <a:prstGeom prst="roundRect">
            <a:avLst>
              <a:gd name="adj" fmla="val 3922"/>
            </a:avLst>
          </a:prstGeom>
          <a:solidFill>
            <a:srgbClr val="FFFFFF"/>
          </a:solidFill>
          <a:ln w="15875">
            <a:solidFill>
              <a:srgbClr val="DCE3EA"/>
            </a:solidFill>
            <a:prstDash val="solid"/>
          </a:ln>
          <a:effectLst>
            <a:outerShdw sx="100000" sy="100000" kx="0" ky="0" algn="bl" rotWithShape="0" blurRad="152400" dist="50800" dir="5400000">
              <a:srgbClr val="10263A">
                <a:alpha val="16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8371637" y="3035808"/>
            <a:ext cx="548640" cy="548640"/>
          </a:xfrm>
          <a:prstGeom prst="snip1Rect">
            <a:avLst/>
          </a:prstGeom>
          <a:solidFill>
            <a:srgbClr val="0B2E4A"/>
          </a:solidFill>
          <a:ln/>
          <a:effectLst>
            <a:outerShdw sx="100000" sy="100000" kx="0" ky="0" algn="bl" rotWithShape="0" blurRad="127000" dist="38100" dir="5400000">
              <a:srgbClr val="0B2E4A">
                <a:alpha val="18000"/>
              </a:srgbClr>
            </a:outerShdw>
          </a:effectLst>
        </p:spPr>
      </p:sp>
      <p:sp>
        <p:nvSpPr>
          <p:cNvPr id="22" name="Shape 17"/>
          <p:cNvSpPr/>
          <p:nvPr/>
        </p:nvSpPr>
        <p:spPr>
          <a:xfrm rot="2700000">
            <a:off x="8833427" y="3040362"/>
            <a:ext cx="82296" cy="82296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23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9770" y="3183941"/>
            <a:ext cx="252374" cy="252374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8371637" y="3767328"/>
            <a:ext cx="290565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B2530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Operação sob pressão</a:t>
            </a:r>
            <a:endParaRPr lang="en-US" sz="1500" dirty="0"/>
          </a:p>
        </p:txBody>
      </p:sp>
      <p:sp>
        <p:nvSpPr>
          <p:cNvPr id="25" name="Text 19"/>
          <p:cNvSpPr/>
          <p:nvPr/>
        </p:nvSpPr>
        <p:spPr>
          <a:xfrm>
            <a:off x="8371637" y="4114800"/>
            <a:ext cx="290565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550"/>
              </a:lnSpc>
              <a:buNone/>
            </a:pPr>
            <a:r>
              <a:rPr lang="en-US" sz="1150" dirty="0">
                <a:solidFill>
                  <a:srgbClr val="5C6874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Sem previsão de chegada, fica difícil programar equipe, produção e estoque.</a:t>
            </a:r>
            <a:endParaRPr lang="en-US" sz="1150" dirty="0"/>
          </a:p>
        </p:txBody>
      </p:sp>
      <p:sp>
        <p:nvSpPr>
          <p:cNvPr id="26" name="Shape 20"/>
          <p:cNvSpPr/>
          <p:nvPr/>
        </p:nvSpPr>
        <p:spPr>
          <a:xfrm>
            <a:off x="640080" y="5440680"/>
            <a:ext cx="10911535" cy="960120"/>
          </a:xfrm>
          <a:prstGeom prst="roundRect">
            <a:avLst>
              <a:gd name="adj" fmla="val 9524"/>
            </a:avLst>
          </a:prstGeom>
          <a:solidFill>
            <a:srgbClr val="0B2E4A"/>
          </a:solidFill>
          <a:ln/>
          <a:effectLst>
            <a:outerShdw sx="100000" sy="100000" kx="0" ky="0" algn="bl" rotWithShape="0" blurRad="152400" dist="50800" dir="5400000">
              <a:srgbClr val="10263A">
                <a:alpha val="16000"/>
              </a:srgbClr>
            </a:outerShdw>
          </a:effectLst>
        </p:spPr>
      </p:sp>
      <p:sp>
        <p:nvSpPr>
          <p:cNvPr id="27" name="Shape 21"/>
          <p:cNvSpPr/>
          <p:nvPr/>
        </p:nvSpPr>
        <p:spPr>
          <a:xfrm>
            <a:off x="914400" y="5678424"/>
            <a:ext cx="475488" cy="475488"/>
          </a:xfrm>
          <a:prstGeom prst="snip1Rect">
            <a:avLst/>
          </a:prstGeom>
          <a:solidFill>
            <a:srgbClr val="E7A33B"/>
          </a:solidFill>
          <a:ln/>
          <a:effectLst>
            <a:outerShdw sx="100000" sy="100000" kx="0" ky="0" algn="bl" rotWithShape="0" blurRad="127000" dist="38100" dir="5400000">
              <a:srgbClr val="0B2E4A">
                <a:alpha val="18000"/>
              </a:srgbClr>
            </a:outerShdw>
          </a:effectLst>
        </p:spPr>
      </p:sp>
      <p:sp>
        <p:nvSpPr>
          <p:cNvPr id="28" name="Shape 22"/>
          <p:cNvSpPr/>
          <p:nvPr/>
        </p:nvSpPr>
        <p:spPr>
          <a:xfrm rot="2700000">
            <a:off x="1314618" y="5682371"/>
            <a:ext cx="71323" cy="71323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29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782" y="5806806"/>
            <a:ext cx="218724" cy="218724"/>
          </a:xfrm>
          <a:prstGeom prst="rect">
            <a:avLst/>
          </a:prstGeom>
        </p:spPr>
      </p:pic>
      <p:sp>
        <p:nvSpPr>
          <p:cNvPr id="30" name="Text 23"/>
          <p:cNvSpPr/>
          <p:nvPr/>
        </p:nvSpPr>
        <p:spPr>
          <a:xfrm>
            <a:off x="1627632" y="5440680"/>
            <a:ext cx="96926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A J&amp;T LOG assume essa etapa por você: retirada programada, transporte dedicado e informação clara do início ao fim.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rafae\Downloads\J&amp;T_LOG\identidade-visual\simbolo-jt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420624"/>
            <a:ext cx="365760" cy="36576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rot="2700000">
            <a:off x="11315700" y="6469380"/>
            <a:ext cx="82296" cy="82296"/>
          </a:xfrm>
          <a:prstGeom prst="rect">
            <a:avLst/>
          </a:prstGeom>
          <a:solidFill>
            <a:srgbClr val="E7A33B"/>
          </a:solidFill>
          <a:ln/>
        </p:spPr>
      </p:sp>
      <p:sp>
        <p:nvSpPr>
          <p:cNvPr id="4" name="Text 1"/>
          <p:cNvSpPr/>
          <p:nvPr/>
        </p:nvSpPr>
        <p:spPr>
          <a:xfrm>
            <a:off x="10104120" y="6373368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spc="150" kern="0" dirty="0">
                <a:solidFill>
                  <a:srgbClr val="9DAEBD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04 / 09</a:t>
            </a:r>
            <a:endParaRPr lang="en-US" sz="1000" dirty="0"/>
          </a:p>
        </p:txBody>
      </p:sp>
      <p:sp>
        <p:nvSpPr>
          <p:cNvPr id="5" name="Shape 2"/>
          <p:cNvSpPr/>
          <p:nvPr/>
        </p:nvSpPr>
        <p:spPr>
          <a:xfrm rot="2700000">
            <a:off x="649224" y="1348740"/>
            <a:ext cx="137160" cy="137160"/>
          </a:xfrm>
          <a:prstGeom prst="rect">
            <a:avLst/>
          </a:prstGeom>
          <a:solidFill>
            <a:srgbClr val="E7A33B"/>
          </a:solidFill>
          <a:ln/>
        </p:spPr>
      </p:sp>
      <p:sp>
        <p:nvSpPr>
          <p:cNvPr id="6" name="Text 3"/>
          <p:cNvSpPr/>
          <p:nvPr/>
        </p:nvSpPr>
        <p:spPr>
          <a:xfrm>
            <a:off x="969264" y="1280160"/>
            <a:ext cx="9144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50" kern="0" dirty="0">
                <a:solidFill>
                  <a:srgbClr val="E7A33B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03   NOSSA SOLUÇÃO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640080" y="1737360"/>
            <a:ext cx="10515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22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Do porto ao seu pátio, passo a passo</a:t>
            </a:r>
            <a:endParaRPr lang="en-US" sz="2800" dirty="0"/>
          </a:p>
        </p:txBody>
      </p:sp>
      <p:sp>
        <p:nvSpPr>
          <p:cNvPr id="8" name="Shape 5"/>
          <p:cNvSpPr/>
          <p:nvPr/>
        </p:nvSpPr>
        <p:spPr>
          <a:xfrm>
            <a:off x="640080" y="2788920"/>
            <a:ext cx="2006742" cy="3063240"/>
          </a:xfrm>
          <a:prstGeom prst="roundRect">
            <a:avLst>
              <a:gd name="adj" fmla="val 4557"/>
            </a:avLst>
          </a:prstGeom>
          <a:solidFill>
            <a:srgbClr val="0E3653"/>
          </a:solidFill>
          <a:ln w="12700">
            <a:solidFill>
              <a:srgbClr val="2E628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41248" y="2990088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E7A33B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01</a:t>
            </a:r>
            <a:endParaRPr lang="en-US" sz="2000" dirty="0"/>
          </a:p>
        </p:txBody>
      </p:sp>
      <p:pic>
        <p:nvPicPr>
          <p:cNvPr id="10" name="Image 1" descr="C:\Users\rafae\Downloads\J&amp;T_LOG\apresentacao\img\glow_amber.png">    </p:cNvPr>
          <p:cNvPicPr>
            <a:picLocks noChangeAspect="1"/>
          </p:cNvPicPr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1772656" y="2737714"/>
            <a:ext cx="925373" cy="925373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2025030" y="2990088"/>
            <a:ext cx="420624" cy="420624"/>
          </a:xfrm>
          <a:prstGeom prst="snip1Rect">
            <a:avLst/>
          </a:prstGeom>
          <a:solidFill>
            <a:srgbClr val="2E6280"/>
          </a:solidFill>
          <a:ln/>
        </p:spPr>
      </p:sp>
      <p:sp>
        <p:nvSpPr>
          <p:cNvPr id="12" name="Shape 8"/>
          <p:cNvSpPr/>
          <p:nvPr/>
        </p:nvSpPr>
        <p:spPr>
          <a:xfrm rot="2700000">
            <a:off x="2379069" y="2993579"/>
            <a:ext cx="63094" cy="63094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599" y="3103656"/>
            <a:ext cx="193487" cy="193487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41248" y="3538728"/>
            <a:ext cx="160440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Programação</a:t>
            </a:r>
            <a:endParaRPr lang="en-US" sz="1300" dirty="0"/>
          </a:p>
        </p:txBody>
      </p:sp>
      <p:sp>
        <p:nvSpPr>
          <p:cNvPr id="15" name="Text 10"/>
          <p:cNvSpPr/>
          <p:nvPr/>
        </p:nvSpPr>
        <p:spPr>
          <a:xfrm>
            <a:off x="841248" y="4178808"/>
            <a:ext cx="1622694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000" dirty="0">
                <a:solidFill>
                  <a:srgbClr val="C9D6E1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Alinhamos demanda, documentação e agenda de retirada com o terminal.</a:t>
            </a:r>
            <a:endParaRPr lang="en-US" sz="1000" dirty="0"/>
          </a:p>
        </p:txBody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542" y="4256532"/>
            <a:ext cx="128016" cy="128016"/>
          </a:xfrm>
          <a:prstGeom prst="rect">
            <a:avLst/>
          </a:prstGeom>
        </p:spPr>
      </p:pic>
      <p:sp>
        <p:nvSpPr>
          <p:cNvPr id="17" name="Shape 11"/>
          <p:cNvSpPr/>
          <p:nvPr/>
        </p:nvSpPr>
        <p:spPr>
          <a:xfrm>
            <a:off x="2866278" y="2788920"/>
            <a:ext cx="2006742" cy="3063240"/>
          </a:xfrm>
          <a:prstGeom prst="roundRect">
            <a:avLst>
              <a:gd name="adj" fmla="val 4557"/>
            </a:avLst>
          </a:prstGeom>
          <a:solidFill>
            <a:srgbClr val="0E3653"/>
          </a:solidFill>
          <a:ln w="12700">
            <a:solidFill>
              <a:srgbClr val="2E6280"/>
            </a:solidFill>
            <a:prstDash val="solid"/>
          </a:ln>
        </p:spPr>
      </p:sp>
      <p:sp>
        <p:nvSpPr>
          <p:cNvPr id="18" name="Text 12"/>
          <p:cNvSpPr/>
          <p:nvPr/>
        </p:nvSpPr>
        <p:spPr>
          <a:xfrm>
            <a:off x="3067446" y="2990088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E7A33B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02</a:t>
            </a:r>
            <a:endParaRPr lang="en-US" sz="2000" dirty="0"/>
          </a:p>
        </p:txBody>
      </p:sp>
      <p:pic>
        <p:nvPicPr>
          <p:cNvPr id="19" name="Image 4" descr="C:\Users\rafae\Downloads\J&amp;T_LOG\apresentacao\img\glow_amber.png">    </p:cNvPr>
          <p:cNvPicPr>
            <a:picLocks noChangeAspect="1"/>
          </p:cNvPicPr>
          <p:nvPr/>
        </p:nvPicPr>
        <p:blipFill>
          <a:blip r:embed="rId6">
            <a:alphaModFix amt="38000"/>
          </a:blip>
          <a:stretch>
            <a:fillRect/>
          </a:stretch>
        </p:blipFill>
        <p:spPr>
          <a:xfrm>
            <a:off x="3998854" y="2737714"/>
            <a:ext cx="925373" cy="925373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4251228" y="2990088"/>
            <a:ext cx="420624" cy="420624"/>
          </a:xfrm>
          <a:prstGeom prst="snip1Rect">
            <a:avLst/>
          </a:prstGeom>
          <a:solidFill>
            <a:srgbClr val="2E6280"/>
          </a:solidFill>
          <a:ln/>
        </p:spPr>
      </p:sp>
      <p:sp>
        <p:nvSpPr>
          <p:cNvPr id="21" name="Shape 14"/>
          <p:cNvSpPr/>
          <p:nvPr/>
        </p:nvSpPr>
        <p:spPr>
          <a:xfrm rot="2700000">
            <a:off x="4605268" y="2993579"/>
            <a:ext cx="63094" cy="63094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22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4797" y="3103656"/>
            <a:ext cx="193487" cy="193487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3067446" y="3538728"/>
            <a:ext cx="160440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Retirada</a:t>
            </a:r>
            <a:endParaRPr lang="en-US" sz="1300" dirty="0"/>
          </a:p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no porto</a:t>
            </a:r>
            <a:endParaRPr lang="en-US" sz="1300" dirty="0"/>
          </a:p>
        </p:txBody>
      </p:sp>
      <p:sp>
        <p:nvSpPr>
          <p:cNvPr id="24" name="Text 16"/>
          <p:cNvSpPr/>
          <p:nvPr/>
        </p:nvSpPr>
        <p:spPr>
          <a:xfrm>
            <a:off x="3067446" y="4178808"/>
            <a:ext cx="1622694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000" dirty="0">
                <a:solidFill>
                  <a:srgbClr val="C9D6E1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Coletamos seu contêiner em Itajaí, Navegantes, São Francisco do Sul ou Itapoá.</a:t>
            </a:r>
            <a:endParaRPr lang="en-US" sz="1000" dirty="0"/>
          </a:p>
        </p:txBody>
      </p:sp>
      <p:pic>
        <p:nvPicPr>
          <p:cNvPr id="25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8740" y="4256532"/>
            <a:ext cx="128016" cy="128016"/>
          </a:xfrm>
          <a:prstGeom prst="rect">
            <a:avLst/>
          </a:prstGeom>
        </p:spPr>
      </p:pic>
      <p:sp>
        <p:nvSpPr>
          <p:cNvPr id="26" name="Shape 17"/>
          <p:cNvSpPr/>
          <p:nvPr/>
        </p:nvSpPr>
        <p:spPr>
          <a:xfrm>
            <a:off x="5092476" y="2788920"/>
            <a:ext cx="2006742" cy="3063240"/>
          </a:xfrm>
          <a:prstGeom prst="roundRect">
            <a:avLst>
              <a:gd name="adj" fmla="val 4557"/>
            </a:avLst>
          </a:prstGeom>
          <a:solidFill>
            <a:srgbClr val="0E3653"/>
          </a:solidFill>
          <a:ln w="12700">
            <a:solidFill>
              <a:srgbClr val="2E6280"/>
            </a:solidFill>
            <a:prstDash val="solid"/>
          </a:ln>
        </p:spPr>
      </p:sp>
      <p:sp>
        <p:nvSpPr>
          <p:cNvPr id="27" name="Text 18"/>
          <p:cNvSpPr/>
          <p:nvPr/>
        </p:nvSpPr>
        <p:spPr>
          <a:xfrm>
            <a:off x="5293644" y="2990088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E7A33B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03</a:t>
            </a:r>
            <a:endParaRPr lang="en-US" sz="2000" dirty="0"/>
          </a:p>
        </p:txBody>
      </p:sp>
      <p:pic>
        <p:nvPicPr>
          <p:cNvPr id="28" name="Image 7" descr="C:\Users\rafae\Downloads\J&amp;T_LOG\apresentacao\img\glow_amber.png">    </p:cNvPr>
          <p:cNvPicPr>
            <a:picLocks noChangeAspect="1"/>
          </p:cNvPicPr>
          <p:nvPr/>
        </p:nvPicPr>
        <p:blipFill>
          <a:blip r:embed="rId9">
            <a:alphaModFix amt="38000"/>
          </a:blip>
          <a:stretch>
            <a:fillRect/>
          </a:stretch>
        </p:blipFill>
        <p:spPr>
          <a:xfrm>
            <a:off x="6225052" y="2737714"/>
            <a:ext cx="925373" cy="925373"/>
          </a:xfrm>
          <a:prstGeom prst="rect">
            <a:avLst/>
          </a:prstGeom>
        </p:spPr>
      </p:pic>
      <p:sp>
        <p:nvSpPr>
          <p:cNvPr id="29" name="Shape 19"/>
          <p:cNvSpPr/>
          <p:nvPr/>
        </p:nvSpPr>
        <p:spPr>
          <a:xfrm>
            <a:off x="6477427" y="2990088"/>
            <a:ext cx="420624" cy="420624"/>
          </a:xfrm>
          <a:prstGeom prst="snip1Rect">
            <a:avLst/>
          </a:prstGeom>
          <a:solidFill>
            <a:srgbClr val="2E6280"/>
          </a:solidFill>
          <a:ln/>
        </p:spPr>
      </p:sp>
      <p:sp>
        <p:nvSpPr>
          <p:cNvPr id="30" name="Shape 20"/>
          <p:cNvSpPr/>
          <p:nvPr/>
        </p:nvSpPr>
        <p:spPr>
          <a:xfrm rot="2700000">
            <a:off x="6831466" y="2993579"/>
            <a:ext cx="63094" cy="63094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31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0995" y="3103656"/>
            <a:ext cx="193487" cy="193487"/>
          </a:xfrm>
          <a:prstGeom prst="rect">
            <a:avLst/>
          </a:prstGeom>
        </p:spPr>
      </p:pic>
      <p:sp>
        <p:nvSpPr>
          <p:cNvPr id="32" name="Text 21"/>
          <p:cNvSpPr/>
          <p:nvPr/>
        </p:nvSpPr>
        <p:spPr>
          <a:xfrm>
            <a:off x="5293644" y="3538728"/>
            <a:ext cx="160440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Transporte</a:t>
            </a:r>
            <a:endParaRPr lang="en-US" sz="1300" dirty="0"/>
          </a:p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dedicado</a:t>
            </a:r>
            <a:endParaRPr lang="en-US" sz="1300" dirty="0"/>
          </a:p>
        </p:txBody>
      </p:sp>
      <p:sp>
        <p:nvSpPr>
          <p:cNvPr id="33" name="Text 22"/>
          <p:cNvSpPr/>
          <p:nvPr/>
        </p:nvSpPr>
        <p:spPr>
          <a:xfrm>
            <a:off x="5293644" y="4178808"/>
            <a:ext cx="1622694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000" dirty="0">
                <a:solidFill>
                  <a:srgbClr val="C9D6E1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A carga segue sozinha no caminhão prancha, direto para o destino.</a:t>
            </a:r>
            <a:endParaRPr lang="en-US" sz="1000" dirty="0"/>
          </a:p>
        </p:txBody>
      </p:sp>
      <p:pic>
        <p:nvPicPr>
          <p:cNvPr id="34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44939" y="4256532"/>
            <a:ext cx="128016" cy="128016"/>
          </a:xfrm>
          <a:prstGeom prst="rect">
            <a:avLst/>
          </a:prstGeom>
        </p:spPr>
      </p:pic>
      <p:sp>
        <p:nvSpPr>
          <p:cNvPr id="35" name="Shape 23"/>
          <p:cNvSpPr/>
          <p:nvPr/>
        </p:nvSpPr>
        <p:spPr>
          <a:xfrm>
            <a:off x="7318675" y="2788920"/>
            <a:ext cx="2006742" cy="3063240"/>
          </a:xfrm>
          <a:prstGeom prst="roundRect">
            <a:avLst>
              <a:gd name="adj" fmla="val 4557"/>
            </a:avLst>
          </a:prstGeom>
          <a:solidFill>
            <a:srgbClr val="0E3653"/>
          </a:solidFill>
          <a:ln w="12700">
            <a:solidFill>
              <a:srgbClr val="2E6280"/>
            </a:solidFill>
            <a:prstDash val="solid"/>
          </a:ln>
        </p:spPr>
      </p:sp>
      <p:sp>
        <p:nvSpPr>
          <p:cNvPr id="36" name="Text 24"/>
          <p:cNvSpPr/>
          <p:nvPr/>
        </p:nvSpPr>
        <p:spPr>
          <a:xfrm>
            <a:off x="7519843" y="2990088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E7A33B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04</a:t>
            </a:r>
            <a:endParaRPr lang="en-US" sz="2000" dirty="0"/>
          </a:p>
        </p:txBody>
      </p:sp>
      <p:pic>
        <p:nvPicPr>
          <p:cNvPr id="37" name="Image 10" descr="C:\Users\rafae\Downloads\J&amp;T_LOG\apresentacao\img\glow_amber.png">    </p:cNvPr>
          <p:cNvPicPr>
            <a:picLocks noChangeAspect="1"/>
          </p:cNvPicPr>
          <p:nvPr/>
        </p:nvPicPr>
        <p:blipFill>
          <a:blip r:embed="rId12">
            <a:alphaModFix amt="38000"/>
          </a:blip>
          <a:stretch>
            <a:fillRect/>
          </a:stretch>
        </p:blipFill>
        <p:spPr>
          <a:xfrm>
            <a:off x="8451251" y="2737714"/>
            <a:ext cx="925373" cy="925373"/>
          </a:xfrm>
          <a:prstGeom prst="rect">
            <a:avLst/>
          </a:prstGeom>
        </p:spPr>
      </p:pic>
      <p:sp>
        <p:nvSpPr>
          <p:cNvPr id="38" name="Shape 25"/>
          <p:cNvSpPr/>
          <p:nvPr/>
        </p:nvSpPr>
        <p:spPr>
          <a:xfrm>
            <a:off x="8703625" y="2990088"/>
            <a:ext cx="420624" cy="420624"/>
          </a:xfrm>
          <a:prstGeom prst="snip1Rect">
            <a:avLst/>
          </a:prstGeom>
          <a:solidFill>
            <a:srgbClr val="2E6280"/>
          </a:solidFill>
          <a:ln/>
        </p:spPr>
      </p:sp>
      <p:sp>
        <p:nvSpPr>
          <p:cNvPr id="39" name="Shape 26"/>
          <p:cNvSpPr/>
          <p:nvPr/>
        </p:nvSpPr>
        <p:spPr>
          <a:xfrm rot="2700000">
            <a:off x="9057664" y="2993579"/>
            <a:ext cx="63094" cy="63094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40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7193" y="3103656"/>
            <a:ext cx="193487" cy="193487"/>
          </a:xfrm>
          <a:prstGeom prst="rect">
            <a:avLst/>
          </a:prstGeom>
        </p:spPr>
      </p:pic>
      <p:sp>
        <p:nvSpPr>
          <p:cNvPr id="41" name="Text 27"/>
          <p:cNvSpPr/>
          <p:nvPr/>
        </p:nvSpPr>
        <p:spPr>
          <a:xfrm>
            <a:off x="7519843" y="3538728"/>
            <a:ext cx="160440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Acompanhamento</a:t>
            </a:r>
            <a:endParaRPr lang="en-US" sz="1300" dirty="0"/>
          </a:p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24 horas</a:t>
            </a:r>
            <a:endParaRPr lang="en-US" sz="1300" dirty="0"/>
          </a:p>
        </p:txBody>
      </p:sp>
      <p:sp>
        <p:nvSpPr>
          <p:cNvPr id="42" name="Text 28"/>
          <p:cNvSpPr/>
          <p:nvPr/>
        </p:nvSpPr>
        <p:spPr>
          <a:xfrm>
            <a:off x="7519843" y="4178808"/>
            <a:ext cx="1622694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000" dirty="0">
                <a:solidFill>
                  <a:srgbClr val="C9D6E1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Rastreamento e gerenciamento de risco ativos durante todo o trajeto.</a:t>
            </a:r>
            <a:endParaRPr lang="en-US" sz="1000" dirty="0"/>
          </a:p>
        </p:txBody>
      </p:sp>
      <p:pic>
        <p:nvPicPr>
          <p:cNvPr id="43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71137" y="4256532"/>
            <a:ext cx="128016" cy="128016"/>
          </a:xfrm>
          <a:prstGeom prst="rect">
            <a:avLst/>
          </a:prstGeom>
        </p:spPr>
      </p:pic>
      <p:sp>
        <p:nvSpPr>
          <p:cNvPr id="44" name="Shape 29"/>
          <p:cNvSpPr/>
          <p:nvPr/>
        </p:nvSpPr>
        <p:spPr>
          <a:xfrm>
            <a:off x="9544873" y="2788920"/>
            <a:ext cx="2006742" cy="3063240"/>
          </a:xfrm>
          <a:prstGeom prst="roundRect">
            <a:avLst>
              <a:gd name="adj" fmla="val 4557"/>
            </a:avLst>
          </a:prstGeom>
          <a:solidFill>
            <a:srgbClr val="0E3653"/>
          </a:solidFill>
          <a:ln w="12700">
            <a:solidFill>
              <a:srgbClr val="2E6280"/>
            </a:solidFill>
            <a:prstDash val="solid"/>
          </a:ln>
        </p:spPr>
      </p:sp>
      <p:sp>
        <p:nvSpPr>
          <p:cNvPr id="45" name="Text 30"/>
          <p:cNvSpPr/>
          <p:nvPr/>
        </p:nvSpPr>
        <p:spPr>
          <a:xfrm>
            <a:off x="9746041" y="2990088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E7A33B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05</a:t>
            </a:r>
            <a:endParaRPr lang="en-US" sz="2000" dirty="0"/>
          </a:p>
        </p:txBody>
      </p:sp>
      <p:pic>
        <p:nvPicPr>
          <p:cNvPr id="46" name="Image 13" descr="C:\Users\rafae\Downloads\J&amp;T_LOG\apresentacao\img\glow_amber.png">    </p:cNvPr>
          <p:cNvPicPr>
            <a:picLocks noChangeAspect="1"/>
          </p:cNvPicPr>
          <p:nvPr/>
        </p:nvPicPr>
        <p:blipFill>
          <a:blip r:embed="rId15">
            <a:alphaModFix amt="38000"/>
          </a:blip>
          <a:stretch>
            <a:fillRect/>
          </a:stretch>
        </p:blipFill>
        <p:spPr>
          <a:xfrm>
            <a:off x="10677449" y="2737714"/>
            <a:ext cx="925373" cy="925373"/>
          </a:xfrm>
          <a:prstGeom prst="rect">
            <a:avLst/>
          </a:prstGeom>
        </p:spPr>
      </p:pic>
      <p:sp>
        <p:nvSpPr>
          <p:cNvPr id="47" name="Shape 31"/>
          <p:cNvSpPr/>
          <p:nvPr/>
        </p:nvSpPr>
        <p:spPr>
          <a:xfrm>
            <a:off x="10929823" y="2990088"/>
            <a:ext cx="420624" cy="420624"/>
          </a:xfrm>
          <a:prstGeom prst="snip1Rect">
            <a:avLst/>
          </a:prstGeom>
          <a:solidFill>
            <a:srgbClr val="2E6280"/>
          </a:solidFill>
          <a:ln/>
        </p:spPr>
      </p:sp>
      <p:sp>
        <p:nvSpPr>
          <p:cNvPr id="48" name="Shape 32"/>
          <p:cNvSpPr/>
          <p:nvPr/>
        </p:nvSpPr>
        <p:spPr>
          <a:xfrm rot="2700000">
            <a:off x="11283862" y="2993579"/>
            <a:ext cx="63094" cy="63094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49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43392" y="3103656"/>
            <a:ext cx="193487" cy="193487"/>
          </a:xfrm>
          <a:prstGeom prst="rect">
            <a:avLst/>
          </a:prstGeom>
        </p:spPr>
      </p:pic>
      <p:sp>
        <p:nvSpPr>
          <p:cNvPr id="50" name="Text 33"/>
          <p:cNvSpPr/>
          <p:nvPr/>
        </p:nvSpPr>
        <p:spPr>
          <a:xfrm>
            <a:off x="9746041" y="3538728"/>
            <a:ext cx="160440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Entrega</a:t>
            </a:r>
            <a:endParaRPr lang="en-US" sz="1300" dirty="0"/>
          </a:p>
          <a:p>
            <a:pPr indent="0" marL="0">
              <a:lnSpc>
                <a:spcPts val="155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no pátio</a:t>
            </a:r>
            <a:endParaRPr lang="en-US" sz="1300" dirty="0"/>
          </a:p>
        </p:txBody>
      </p:sp>
      <p:sp>
        <p:nvSpPr>
          <p:cNvPr id="51" name="Text 34"/>
          <p:cNvSpPr/>
          <p:nvPr/>
        </p:nvSpPr>
        <p:spPr>
          <a:xfrm>
            <a:off x="9746041" y="4178808"/>
            <a:ext cx="1622694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000" dirty="0">
                <a:solidFill>
                  <a:srgbClr val="C9D6E1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Descarga na sua empresa, no horário combinado com a sua equipe.</a:t>
            </a:r>
            <a:endParaRPr lang="en-US" sz="1000" dirty="0"/>
          </a:p>
        </p:txBody>
      </p:sp>
      <p:sp>
        <p:nvSpPr>
          <p:cNvPr id="52" name="Text 35"/>
          <p:cNvSpPr/>
          <p:nvPr/>
        </p:nvSpPr>
        <p:spPr>
          <a:xfrm>
            <a:off x="640080" y="6108192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DAEBD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O diretor da operação acompanha cada uma dessas etapas pessoalmente.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rafae\Downloads\J&amp;T_LOG\identidade-visual\simbolo-jt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420624"/>
            <a:ext cx="365760" cy="36576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rot="2700000">
            <a:off x="11315700" y="6469380"/>
            <a:ext cx="82296" cy="82296"/>
          </a:xfrm>
          <a:prstGeom prst="rect">
            <a:avLst/>
          </a:prstGeom>
          <a:solidFill>
            <a:srgbClr val="E7A33B"/>
          </a:solidFill>
          <a:ln/>
        </p:spPr>
      </p:sp>
      <p:sp>
        <p:nvSpPr>
          <p:cNvPr id="4" name="Text 1"/>
          <p:cNvSpPr/>
          <p:nvPr/>
        </p:nvSpPr>
        <p:spPr>
          <a:xfrm>
            <a:off x="10104120" y="6373368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spc="150" kern="0" dirty="0">
                <a:solidFill>
                  <a:srgbClr val="5C6874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05 / 09</a:t>
            </a:r>
            <a:endParaRPr lang="en-US" sz="1000" dirty="0"/>
          </a:p>
        </p:txBody>
      </p:sp>
      <p:sp>
        <p:nvSpPr>
          <p:cNvPr id="5" name="Shape 2"/>
          <p:cNvSpPr/>
          <p:nvPr/>
        </p:nvSpPr>
        <p:spPr>
          <a:xfrm rot="2700000">
            <a:off x="649224" y="1348740"/>
            <a:ext cx="137160" cy="137160"/>
          </a:xfrm>
          <a:prstGeom prst="rect">
            <a:avLst/>
          </a:prstGeom>
          <a:solidFill>
            <a:srgbClr val="E7A33B"/>
          </a:solidFill>
          <a:ln/>
        </p:spPr>
      </p:sp>
      <p:sp>
        <p:nvSpPr>
          <p:cNvPr id="6" name="Text 3"/>
          <p:cNvSpPr/>
          <p:nvPr/>
        </p:nvSpPr>
        <p:spPr>
          <a:xfrm>
            <a:off x="969264" y="1280160"/>
            <a:ext cx="9144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50" kern="0" dirty="0">
                <a:solidFill>
                  <a:srgbClr val="2E6280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04   COBERTURA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640080" y="1737360"/>
            <a:ext cx="10515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220"/>
              </a:lnSpc>
              <a:buNone/>
            </a:pPr>
            <a:r>
              <a:rPr lang="en-US" sz="2800" b="1" dirty="0">
                <a:solidFill>
                  <a:srgbClr val="1B2530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No centro do corredor portuário de SC</a:t>
            </a:r>
            <a:endParaRPr lang="en-US" sz="2800" dirty="0"/>
          </a:p>
        </p:txBody>
      </p:sp>
      <p:pic>
        <p:nvPicPr>
          <p:cNvPr id="8" name="Image 1" descr="C:\Users\rafae\Downloads\J&amp;T_LOG\apresentacao\img\map_sc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2578608"/>
            <a:ext cx="6263640" cy="3786892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804672" y="4754880"/>
            <a:ext cx="1335024" cy="1627632"/>
          </a:xfrm>
          <a:prstGeom prst="roundRect">
            <a:avLst>
              <a:gd name="adj" fmla="val 5479"/>
            </a:avLst>
          </a:prstGeom>
          <a:solidFill>
            <a:srgbClr val="FFFFFF"/>
          </a:solidFill>
          <a:ln w="15875">
            <a:solidFill>
              <a:srgbClr val="DCE3EA"/>
            </a:solidFill>
            <a:prstDash val="solid"/>
          </a:ln>
          <a:effectLst>
            <a:outerShdw sx="100000" sy="100000" kx="0" ky="0" algn="bl" rotWithShape="0" blurRad="152400" dist="50800" dir="5400000">
              <a:srgbClr val="10263A">
                <a:alpha val="16000"/>
              </a:srgbClr>
            </a:outerShdw>
          </a:effectLst>
        </p:spPr>
      </p:sp>
      <p:pic>
        <p:nvPicPr>
          <p:cNvPr id="10" name="Image 2" descr="C:\Users\rafae\Downloads\J&amp;T_LOG\apresentacao\img\map_br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" y="4882896"/>
            <a:ext cx="978408" cy="100509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04672" y="5961888"/>
            <a:ext cx="133502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spc="150" kern="0" dirty="0">
                <a:solidFill>
                  <a:srgbClr val="2E6280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SC · BRASIL</a:t>
            </a:r>
            <a:endParaRPr lang="en-US" sz="850" dirty="0"/>
          </a:p>
        </p:txBody>
      </p:sp>
      <p:sp>
        <p:nvSpPr>
          <p:cNvPr id="12" name="Shape 7"/>
          <p:cNvSpPr/>
          <p:nvPr/>
        </p:nvSpPr>
        <p:spPr>
          <a:xfrm>
            <a:off x="7086600" y="2670048"/>
            <a:ext cx="402336" cy="402336"/>
          </a:xfrm>
          <a:prstGeom prst="snip1Rect">
            <a:avLst/>
          </a:prstGeom>
          <a:solidFill>
            <a:srgbClr val="0B2E4A"/>
          </a:solidFill>
          <a:ln/>
          <a:effectLst>
            <a:outerShdw sx="100000" sy="100000" kx="0" ky="0" algn="bl" rotWithShape="0" blurRad="127000" dist="38100" dir="5400000">
              <a:srgbClr val="0B2E4A">
                <a:alpha val="18000"/>
              </a:srgbClr>
            </a:outerShdw>
          </a:effectLst>
        </p:spPr>
      </p:sp>
      <p:sp>
        <p:nvSpPr>
          <p:cNvPr id="13" name="Shape 8"/>
          <p:cNvSpPr/>
          <p:nvPr/>
        </p:nvSpPr>
        <p:spPr>
          <a:xfrm rot="2700000">
            <a:off x="7425246" y="2673387"/>
            <a:ext cx="60350" cy="60350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231" y="2778679"/>
            <a:ext cx="185075" cy="185075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7671816" y="2642616"/>
            <a:ext cx="3931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39434D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Porto de Itajaí</a:t>
            </a:r>
            <a:endParaRPr lang="en-US" sz="1300" dirty="0"/>
          </a:p>
        </p:txBody>
      </p:sp>
      <p:sp>
        <p:nvSpPr>
          <p:cNvPr id="16" name="Shape 10"/>
          <p:cNvSpPr/>
          <p:nvPr/>
        </p:nvSpPr>
        <p:spPr>
          <a:xfrm>
            <a:off x="7086600" y="3182112"/>
            <a:ext cx="402336" cy="402336"/>
          </a:xfrm>
          <a:prstGeom prst="snip1Rect">
            <a:avLst/>
          </a:prstGeom>
          <a:solidFill>
            <a:srgbClr val="0B2E4A"/>
          </a:solidFill>
          <a:ln/>
          <a:effectLst>
            <a:outerShdw sx="100000" sy="100000" kx="0" ky="0" algn="bl" rotWithShape="0" blurRad="127000" dist="38100" dir="5400000">
              <a:srgbClr val="0B2E4A">
                <a:alpha val="18000"/>
              </a:srgbClr>
            </a:outerShdw>
          </a:effectLst>
        </p:spPr>
      </p:sp>
      <p:sp>
        <p:nvSpPr>
          <p:cNvPr id="17" name="Shape 11"/>
          <p:cNvSpPr/>
          <p:nvPr/>
        </p:nvSpPr>
        <p:spPr>
          <a:xfrm rot="2700000">
            <a:off x="7425246" y="3185451"/>
            <a:ext cx="60350" cy="60350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18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5231" y="3290743"/>
            <a:ext cx="185075" cy="185075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7671816" y="3154680"/>
            <a:ext cx="3931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39434D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Porto de Navegantes</a:t>
            </a:r>
            <a:endParaRPr lang="en-US" sz="1300" dirty="0"/>
          </a:p>
        </p:txBody>
      </p:sp>
      <p:sp>
        <p:nvSpPr>
          <p:cNvPr id="20" name="Shape 13"/>
          <p:cNvSpPr/>
          <p:nvPr/>
        </p:nvSpPr>
        <p:spPr>
          <a:xfrm>
            <a:off x="7086600" y="3694176"/>
            <a:ext cx="402336" cy="402336"/>
          </a:xfrm>
          <a:prstGeom prst="snip1Rect">
            <a:avLst/>
          </a:prstGeom>
          <a:solidFill>
            <a:srgbClr val="0B2E4A"/>
          </a:solidFill>
          <a:ln/>
          <a:effectLst>
            <a:outerShdw sx="100000" sy="100000" kx="0" ky="0" algn="bl" rotWithShape="0" blurRad="127000" dist="38100" dir="5400000">
              <a:srgbClr val="0B2E4A">
                <a:alpha val="18000"/>
              </a:srgbClr>
            </a:outerShdw>
          </a:effectLst>
        </p:spPr>
      </p:sp>
      <p:sp>
        <p:nvSpPr>
          <p:cNvPr id="21" name="Shape 14"/>
          <p:cNvSpPr/>
          <p:nvPr/>
        </p:nvSpPr>
        <p:spPr>
          <a:xfrm rot="2700000">
            <a:off x="7425246" y="3697515"/>
            <a:ext cx="60350" cy="60350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22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231" y="3802807"/>
            <a:ext cx="185075" cy="185075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7671816" y="3666744"/>
            <a:ext cx="3931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39434D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Porto de São Francisco do Sul</a:t>
            </a:r>
            <a:endParaRPr lang="en-US" sz="1300" dirty="0"/>
          </a:p>
        </p:txBody>
      </p:sp>
      <p:sp>
        <p:nvSpPr>
          <p:cNvPr id="24" name="Shape 16"/>
          <p:cNvSpPr/>
          <p:nvPr/>
        </p:nvSpPr>
        <p:spPr>
          <a:xfrm>
            <a:off x="7086600" y="4206240"/>
            <a:ext cx="402336" cy="402336"/>
          </a:xfrm>
          <a:prstGeom prst="snip1Rect">
            <a:avLst/>
          </a:prstGeom>
          <a:solidFill>
            <a:srgbClr val="0B2E4A"/>
          </a:solidFill>
          <a:ln/>
          <a:effectLst>
            <a:outerShdw sx="100000" sy="100000" kx="0" ky="0" algn="bl" rotWithShape="0" blurRad="127000" dist="38100" dir="5400000">
              <a:srgbClr val="0B2E4A">
                <a:alpha val="18000"/>
              </a:srgbClr>
            </a:outerShdw>
          </a:effectLst>
        </p:spPr>
      </p:sp>
      <p:sp>
        <p:nvSpPr>
          <p:cNvPr id="25" name="Shape 17"/>
          <p:cNvSpPr/>
          <p:nvPr/>
        </p:nvSpPr>
        <p:spPr>
          <a:xfrm rot="2700000">
            <a:off x="7425246" y="4209579"/>
            <a:ext cx="60350" cy="60350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26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5231" y="4314871"/>
            <a:ext cx="185075" cy="185075"/>
          </a:xfrm>
          <a:prstGeom prst="rect">
            <a:avLst/>
          </a:prstGeom>
        </p:spPr>
      </p:pic>
      <p:sp>
        <p:nvSpPr>
          <p:cNvPr id="27" name="Text 18"/>
          <p:cNvSpPr/>
          <p:nvPr/>
        </p:nvSpPr>
        <p:spPr>
          <a:xfrm>
            <a:off x="7671816" y="4178808"/>
            <a:ext cx="3931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39434D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Porto de Itapoá</a:t>
            </a:r>
            <a:endParaRPr lang="en-US" sz="1300" dirty="0"/>
          </a:p>
        </p:txBody>
      </p:sp>
      <p:sp>
        <p:nvSpPr>
          <p:cNvPr id="28" name="Shape 19"/>
          <p:cNvSpPr/>
          <p:nvPr/>
        </p:nvSpPr>
        <p:spPr>
          <a:xfrm>
            <a:off x="7086600" y="4864608"/>
            <a:ext cx="4462272" cy="1517904"/>
          </a:xfrm>
          <a:prstGeom prst="roundRect">
            <a:avLst>
              <a:gd name="adj" fmla="val 6024"/>
            </a:avLst>
          </a:prstGeom>
          <a:solidFill>
            <a:srgbClr val="FFFFFF"/>
          </a:solidFill>
          <a:ln w="15875">
            <a:solidFill>
              <a:srgbClr val="DCE3EA"/>
            </a:solidFill>
            <a:prstDash val="solid"/>
          </a:ln>
          <a:effectLst>
            <a:outerShdw sx="100000" sy="100000" kx="0" ky="0" algn="bl" rotWithShape="0" blurRad="152400" dist="50800" dir="5400000">
              <a:srgbClr val="10263A">
                <a:alpha val="16000"/>
              </a:srgbClr>
            </a:outerShdw>
          </a:effectLst>
        </p:spPr>
      </p:sp>
      <p:sp>
        <p:nvSpPr>
          <p:cNvPr id="29" name="Text 20"/>
          <p:cNvSpPr/>
          <p:nvPr/>
        </p:nvSpPr>
        <p:spPr>
          <a:xfrm>
            <a:off x="7360920" y="5047488"/>
            <a:ext cx="36576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spc="200" kern="0" dirty="0">
                <a:solidFill>
                  <a:srgbClr val="2E6280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RAIO DE ATENDIMENTO</a:t>
            </a:r>
            <a:endParaRPr lang="en-US" sz="950" dirty="0"/>
          </a:p>
        </p:txBody>
      </p:sp>
      <p:sp>
        <p:nvSpPr>
          <p:cNvPr id="30" name="Text 21"/>
          <p:cNvSpPr/>
          <p:nvPr/>
        </p:nvSpPr>
        <p:spPr>
          <a:xfrm>
            <a:off x="7360920" y="5303520"/>
            <a:ext cx="39136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0B2E4A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200 km</a:t>
            </a:r>
            <a:pPr indent="0" marL="0">
              <a:buNone/>
            </a:pPr>
            <a:r>
              <a:rPr lang="en-US" sz="1200" b="1" dirty="0">
                <a:solidFill>
                  <a:srgbClr val="39434D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  a partir de Barra Velha</a:t>
            </a:r>
            <a:endParaRPr lang="en-US" sz="2100" dirty="0"/>
          </a:p>
        </p:txBody>
      </p:sp>
      <p:sp>
        <p:nvSpPr>
          <p:cNvPr id="31" name="Text 22"/>
          <p:cNvSpPr/>
          <p:nvPr/>
        </p:nvSpPr>
        <p:spPr>
          <a:xfrm>
            <a:off x="7360920" y="5779008"/>
            <a:ext cx="3913632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5C6874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Cobrimos os principais polos importadores de Santa Catarina. Sul e Sudeste atendidos conforme a operação.</a:t>
            </a:r>
            <a:endParaRPr lang="en-US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rafae\Downloads\J&amp;T_LOG\identidade-visual\simbolo-jt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420624"/>
            <a:ext cx="365760" cy="36576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rot="2700000">
            <a:off x="11315700" y="6469380"/>
            <a:ext cx="82296" cy="82296"/>
          </a:xfrm>
          <a:prstGeom prst="rect">
            <a:avLst/>
          </a:prstGeom>
          <a:solidFill>
            <a:srgbClr val="E7A33B"/>
          </a:solidFill>
          <a:ln/>
        </p:spPr>
      </p:sp>
      <p:sp>
        <p:nvSpPr>
          <p:cNvPr id="4" name="Text 1"/>
          <p:cNvSpPr/>
          <p:nvPr/>
        </p:nvSpPr>
        <p:spPr>
          <a:xfrm>
            <a:off x="10104120" y="6373368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spc="150" kern="0" dirty="0">
                <a:solidFill>
                  <a:srgbClr val="9DAEBD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06 / 09</a:t>
            </a:r>
            <a:endParaRPr lang="en-US" sz="1000" dirty="0"/>
          </a:p>
        </p:txBody>
      </p:sp>
      <p:sp>
        <p:nvSpPr>
          <p:cNvPr id="5" name="Shape 2"/>
          <p:cNvSpPr/>
          <p:nvPr/>
        </p:nvSpPr>
        <p:spPr>
          <a:xfrm rot="2700000">
            <a:off x="649224" y="1348740"/>
            <a:ext cx="137160" cy="137160"/>
          </a:xfrm>
          <a:prstGeom prst="rect">
            <a:avLst/>
          </a:prstGeom>
          <a:solidFill>
            <a:srgbClr val="E7A33B"/>
          </a:solidFill>
          <a:ln/>
        </p:spPr>
      </p:sp>
      <p:sp>
        <p:nvSpPr>
          <p:cNvPr id="6" name="Text 3"/>
          <p:cNvSpPr/>
          <p:nvPr/>
        </p:nvSpPr>
        <p:spPr>
          <a:xfrm>
            <a:off x="969264" y="1280160"/>
            <a:ext cx="9144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50" kern="0" dirty="0">
                <a:solidFill>
                  <a:srgbClr val="E7A33B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05   FROTA E ESTRUTURA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640080" y="1737360"/>
            <a:ext cx="10515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22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Estrutura enxuta, dedicada à sua carga</a:t>
            </a:r>
            <a:endParaRPr lang="en-US" sz="2800" dirty="0"/>
          </a:p>
        </p:txBody>
      </p:sp>
      <p:sp>
        <p:nvSpPr>
          <p:cNvPr id="8" name="Shape 5"/>
          <p:cNvSpPr/>
          <p:nvPr/>
        </p:nvSpPr>
        <p:spPr>
          <a:xfrm>
            <a:off x="640080" y="2788920"/>
            <a:ext cx="2549576" cy="2377440"/>
          </a:xfrm>
          <a:prstGeom prst="roundRect">
            <a:avLst>
              <a:gd name="adj" fmla="val 3846"/>
            </a:avLst>
          </a:prstGeom>
          <a:solidFill>
            <a:srgbClr val="0E3653"/>
          </a:solidFill>
          <a:ln w="12700">
            <a:solidFill>
              <a:srgbClr val="2E6280"/>
            </a:solidFill>
            <a:prstDash val="solid"/>
          </a:ln>
        </p:spPr>
      </p:sp>
      <p:pic>
        <p:nvPicPr>
          <p:cNvPr id="9" name="Image 1" descr="C:\Users\rafae\Downloads\J&amp;T_LOG\apresentacao\img\glow_amber.png">    </p:cNvPr>
          <p:cNvPicPr>
            <a:picLocks noChangeAspect="1"/>
          </p:cNvPicPr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577901" y="2745029"/>
            <a:ext cx="1166774" cy="1166774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896112" y="3063240"/>
            <a:ext cx="530352" cy="530352"/>
          </a:xfrm>
          <a:prstGeom prst="snip1Rect">
            <a:avLst/>
          </a:prstGeom>
          <a:solidFill>
            <a:srgbClr val="2E6280"/>
          </a:solidFill>
          <a:ln/>
        </p:spPr>
      </p:sp>
      <p:sp>
        <p:nvSpPr>
          <p:cNvPr id="11" name="Shape 7"/>
          <p:cNvSpPr/>
          <p:nvPr/>
        </p:nvSpPr>
        <p:spPr>
          <a:xfrm rot="2700000">
            <a:off x="1342509" y="3067642"/>
            <a:ext cx="79553" cy="79553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307" y="3206435"/>
            <a:ext cx="243962" cy="24396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96112" y="3776472"/>
            <a:ext cx="209237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Caminhão prancha</a:t>
            </a:r>
            <a:endParaRPr lang="en-US" sz="1350" dirty="0"/>
          </a:p>
        </p:txBody>
      </p:sp>
      <p:sp>
        <p:nvSpPr>
          <p:cNvPr id="14" name="Text 9"/>
          <p:cNvSpPr/>
          <p:nvPr/>
        </p:nvSpPr>
        <p:spPr>
          <a:xfrm>
            <a:off x="896112" y="4343400"/>
            <a:ext cx="207408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C9D6E1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Veículos preparados para o transporte seguro de contêineres.</a:t>
            </a:r>
            <a:endParaRPr lang="en-US" sz="1050" dirty="0"/>
          </a:p>
        </p:txBody>
      </p:sp>
      <p:sp>
        <p:nvSpPr>
          <p:cNvPr id="15" name="Shape 10"/>
          <p:cNvSpPr/>
          <p:nvPr/>
        </p:nvSpPr>
        <p:spPr>
          <a:xfrm>
            <a:off x="3427400" y="2788920"/>
            <a:ext cx="2549576" cy="2377440"/>
          </a:xfrm>
          <a:prstGeom prst="roundRect">
            <a:avLst>
              <a:gd name="adj" fmla="val 3846"/>
            </a:avLst>
          </a:prstGeom>
          <a:solidFill>
            <a:srgbClr val="0E3653"/>
          </a:solidFill>
          <a:ln w="12700">
            <a:solidFill>
              <a:srgbClr val="2E6280"/>
            </a:solidFill>
            <a:prstDash val="solid"/>
          </a:ln>
        </p:spPr>
      </p:sp>
      <p:pic>
        <p:nvPicPr>
          <p:cNvPr id="16" name="Image 3" descr="C:\Users\rafae\Downloads\J&amp;T_LOG\apresentacao\img\glow_amber.png">    </p:cNvPr>
          <p:cNvPicPr>
            <a:picLocks noChangeAspect="1"/>
          </p:cNvPicPr>
          <p:nvPr/>
        </p:nvPicPr>
        <p:blipFill>
          <a:blip r:embed="rId5">
            <a:alphaModFix amt="38000"/>
          </a:blip>
          <a:stretch>
            <a:fillRect/>
          </a:stretch>
        </p:blipFill>
        <p:spPr>
          <a:xfrm>
            <a:off x="3365221" y="2745029"/>
            <a:ext cx="1166774" cy="1166774"/>
          </a:xfrm>
          <a:prstGeom prst="rect">
            <a:avLst/>
          </a:prstGeom>
        </p:spPr>
      </p:pic>
      <p:sp>
        <p:nvSpPr>
          <p:cNvPr id="17" name="Shape 11"/>
          <p:cNvSpPr/>
          <p:nvPr/>
        </p:nvSpPr>
        <p:spPr>
          <a:xfrm>
            <a:off x="3683432" y="3063240"/>
            <a:ext cx="530352" cy="530352"/>
          </a:xfrm>
          <a:prstGeom prst="snip1Rect">
            <a:avLst/>
          </a:prstGeom>
          <a:solidFill>
            <a:srgbClr val="2E6280"/>
          </a:solidFill>
          <a:ln/>
        </p:spPr>
      </p:sp>
      <p:sp>
        <p:nvSpPr>
          <p:cNvPr id="18" name="Shape 12"/>
          <p:cNvSpPr/>
          <p:nvPr/>
        </p:nvSpPr>
        <p:spPr>
          <a:xfrm rot="2700000">
            <a:off x="4129829" y="3067642"/>
            <a:ext cx="79553" cy="79553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19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6627" y="3206435"/>
            <a:ext cx="243962" cy="243962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3683432" y="3776472"/>
            <a:ext cx="209237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Carga dedicada</a:t>
            </a:r>
            <a:endParaRPr lang="en-US" sz="1350" dirty="0"/>
          </a:p>
        </p:txBody>
      </p:sp>
      <p:sp>
        <p:nvSpPr>
          <p:cNvPr id="21" name="Text 14"/>
          <p:cNvSpPr/>
          <p:nvPr/>
        </p:nvSpPr>
        <p:spPr>
          <a:xfrm>
            <a:off x="3683432" y="4343400"/>
            <a:ext cx="207408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C9D6E1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Um contêiner por viagem, com atenção exclusiva na operação.</a:t>
            </a:r>
            <a:endParaRPr lang="en-US" sz="1050" dirty="0"/>
          </a:p>
        </p:txBody>
      </p:sp>
      <p:sp>
        <p:nvSpPr>
          <p:cNvPr id="22" name="Shape 15"/>
          <p:cNvSpPr/>
          <p:nvPr/>
        </p:nvSpPr>
        <p:spPr>
          <a:xfrm>
            <a:off x="6214720" y="2788920"/>
            <a:ext cx="2549576" cy="2377440"/>
          </a:xfrm>
          <a:prstGeom prst="roundRect">
            <a:avLst>
              <a:gd name="adj" fmla="val 3846"/>
            </a:avLst>
          </a:prstGeom>
          <a:solidFill>
            <a:srgbClr val="0E3653"/>
          </a:solidFill>
          <a:ln w="12700">
            <a:solidFill>
              <a:srgbClr val="2E6280"/>
            </a:solidFill>
            <a:prstDash val="solid"/>
          </a:ln>
        </p:spPr>
      </p:sp>
      <p:pic>
        <p:nvPicPr>
          <p:cNvPr id="23" name="Image 5" descr="C:\Users\rafae\Downloads\J&amp;T_LOG\apresentacao\img\glow_amber.png">    </p:cNvPr>
          <p:cNvPicPr>
            <a:picLocks noChangeAspect="1"/>
          </p:cNvPicPr>
          <p:nvPr/>
        </p:nvPicPr>
        <p:blipFill>
          <a:blip r:embed="rId7">
            <a:alphaModFix amt="38000"/>
          </a:blip>
          <a:stretch>
            <a:fillRect/>
          </a:stretch>
        </p:blipFill>
        <p:spPr>
          <a:xfrm>
            <a:off x="6152540" y="2745029"/>
            <a:ext cx="1166774" cy="1166774"/>
          </a:xfrm>
          <a:prstGeom prst="rect">
            <a:avLst/>
          </a:prstGeom>
        </p:spPr>
      </p:pic>
      <p:sp>
        <p:nvSpPr>
          <p:cNvPr id="24" name="Shape 16"/>
          <p:cNvSpPr/>
          <p:nvPr/>
        </p:nvSpPr>
        <p:spPr>
          <a:xfrm>
            <a:off x="6470752" y="3063240"/>
            <a:ext cx="530352" cy="530352"/>
          </a:xfrm>
          <a:prstGeom prst="snip1Rect">
            <a:avLst/>
          </a:prstGeom>
          <a:solidFill>
            <a:srgbClr val="2E6280"/>
          </a:solidFill>
          <a:ln/>
        </p:spPr>
      </p:sp>
      <p:sp>
        <p:nvSpPr>
          <p:cNvPr id="25" name="Shape 17"/>
          <p:cNvSpPr/>
          <p:nvPr/>
        </p:nvSpPr>
        <p:spPr>
          <a:xfrm rot="2700000">
            <a:off x="6917149" y="3067642"/>
            <a:ext cx="79553" cy="79553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26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947" y="3206435"/>
            <a:ext cx="243962" cy="243962"/>
          </a:xfrm>
          <a:prstGeom prst="rect">
            <a:avLst/>
          </a:prstGeom>
        </p:spPr>
      </p:pic>
      <p:sp>
        <p:nvSpPr>
          <p:cNvPr id="27" name="Text 18"/>
          <p:cNvSpPr/>
          <p:nvPr/>
        </p:nvSpPr>
        <p:spPr>
          <a:xfrm>
            <a:off x="6470752" y="3776472"/>
            <a:ext cx="209237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Rastreamento 24h</a:t>
            </a:r>
            <a:endParaRPr lang="en-US" sz="1350" dirty="0"/>
          </a:p>
        </p:txBody>
      </p:sp>
      <p:sp>
        <p:nvSpPr>
          <p:cNvPr id="28" name="Text 19"/>
          <p:cNvSpPr/>
          <p:nvPr/>
        </p:nvSpPr>
        <p:spPr>
          <a:xfrm>
            <a:off x="6470752" y="4343400"/>
            <a:ext cx="207408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C9D6E1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Posição da carga acompanhada em tempo integral, do porto ao pátio.</a:t>
            </a:r>
            <a:endParaRPr lang="en-US" sz="1050" dirty="0"/>
          </a:p>
        </p:txBody>
      </p:sp>
      <p:sp>
        <p:nvSpPr>
          <p:cNvPr id="29" name="Shape 20"/>
          <p:cNvSpPr/>
          <p:nvPr/>
        </p:nvSpPr>
        <p:spPr>
          <a:xfrm>
            <a:off x="9002039" y="2788920"/>
            <a:ext cx="2549576" cy="2377440"/>
          </a:xfrm>
          <a:prstGeom prst="roundRect">
            <a:avLst>
              <a:gd name="adj" fmla="val 3846"/>
            </a:avLst>
          </a:prstGeom>
          <a:solidFill>
            <a:srgbClr val="0E3653"/>
          </a:solidFill>
          <a:ln w="12700">
            <a:solidFill>
              <a:srgbClr val="2E6280"/>
            </a:solidFill>
            <a:prstDash val="solid"/>
          </a:ln>
        </p:spPr>
      </p:sp>
      <p:pic>
        <p:nvPicPr>
          <p:cNvPr id="30" name="Image 7" descr="C:\Users\rafae\Downloads\J&amp;T_LOG\apresentacao\img\glow_amber.png">    </p:cNvPr>
          <p:cNvPicPr>
            <a:picLocks noChangeAspect="1"/>
          </p:cNvPicPr>
          <p:nvPr/>
        </p:nvPicPr>
        <p:blipFill>
          <a:blip r:embed="rId9">
            <a:alphaModFix amt="38000"/>
          </a:blip>
          <a:stretch>
            <a:fillRect/>
          </a:stretch>
        </p:blipFill>
        <p:spPr>
          <a:xfrm>
            <a:off x="8939860" y="2745029"/>
            <a:ext cx="1166774" cy="1166774"/>
          </a:xfrm>
          <a:prstGeom prst="rect">
            <a:avLst/>
          </a:prstGeom>
        </p:spPr>
      </p:pic>
      <p:sp>
        <p:nvSpPr>
          <p:cNvPr id="31" name="Shape 21"/>
          <p:cNvSpPr/>
          <p:nvPr/>
        </p:nvSpPr>
        <p:spPr>
          <a:xfrm>
            <a:off x="9258071" y="3063240"/>
            <a:ext cx="530352" cy="530352"/>
          </a:xfrm>
          <a:prstGeom prst="snip1Rect">
            <a:avLst/>
          </a:prstGeom>
          <a:solidFill>
            <a:srgbClr val="2E6280"/>
          </a:solidFill>
          <a:ln/>
        </p:spPr>
      </p:sp>
      <p:sp>
        <p:nvSpPr>
          <p:cNvPr id="32" name="Shape 22"/>
          <p:cNvSpPr/>
          <p:nvPr/>
        </p:nvSpPr>
        <p:spPr>
          <a:xfrm rot="2700000">
            <a:off x="9704469" y="3067642"/>
            <a:ext cx="79553" cy="79553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33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01266" y="3206435"/>
            <a:ext cx="243962" cy="243962"/>
          </a:xfrm>
          <a:prstGeom prst="rect">
            <a:avLst/>
          </a:prstGeom>
        </p:spPr>
      </p:pic>
      <p:sp>
        <p:nvSpPr>
          <p:cNvPr id="34" name="Text 23"/>
          <p:cNvSpPr/>
          <p:nvPr/>
        </p:nvSpPr>
        <p:spPr>
          <a:xfrm>
            <a:off x="9258071" y="3776472"/>
            <a:ext cx="209237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Gerenciamento de risco</a:t>
            </a:r>
            <a:endParaRPr lang="en-US" sz="1350" dirty="0"/>
          </a:p>
        </p:txBody>
      </p:sp>
      <p:sp>
        <p:nvSpPr>
          <p:cNvPr id="35" name="Text 24"/>
          <p:cNvSpPr/>
          <p:nvPr/>
        </p:nvSpPr>
        <p:spPr>
          <a:xfrm>
            <a:off x="9258071" y="4343400"/>
            <a:ext cx="207408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C9D6E1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Regras de viagem e monitoramento ativos em cada percurso.</a:t>
            </a:r>
            <a:endParaRPr lang="en-US" sz="1050" dirty="0"/>
          </a:p>
        </p:txBody>
      </p:sp>
      <p:sp>
        <p:nvSpPr>
          <p:cNvPr id="36" name="Shape 25"/>
          <p:cNvSpPr/>
          <p:nvPr/>
        </p:nvSpPr>
        <p:spPr>
          <a:xfrm>
            <a:off x="640080" y="5486400"/>
            <a:ext cx="10911535" cy="896112"/>
          </a:xfrm>
          <a:prstGeom prst="roundRect">
            <a:avLst>
              <a:gd name="adj" fmla="val 10204"/>
            </a:avLst>
          </a:prstGeom>
          <a:solidFill>
            <a:srgbClr val="0E3653"/>
          </a:solidFill>
          <a:ln w="12700">
            <a:solidFill>
              <a:srgbClr val="2E6280"/>
            </a:solidFill>
            <a:prstDash val="solid"/>
          </a:ln>
        </p:spPr>
      </p:sp>
      <p:sp>
        <p:nvSpPr>
          <p:cNvPr id="37" name="Shape 26"/>
          <p:cNvSpPr/>
          <p:nvPr/>
        </p:nvSpPr>
        <p:spPr>
          <a:xfrm>
            <a:off x="896112" y="5705856"/>
            <a:ext cx="457200" cy="457200"/>
          </a:xfrm>
          <a:prstGeom prst="snip1Rect">
            <a:avLst/>
          </a:prstGeom>
          <a:solidFill>
            <a:srgbClr val="E7A33B"/>
          </a:solidFill>
          <a:ln/>
          <a:effectLst>
            <a:outerShdw sx="100000" sy="100000" kx="0" ky="0" algn="bl" rotWithShape="0" blurRad="127000" dist="38100" dir="5400000">
              <a:srgbClr val="0B2E4A">
                <a:alpha val="18000"/>
              </a:srgbClr>
            </a:outerShdw>
          </a:effectLst>
        </p:spPr>
      </p:sp>
      <p:sp>
        <p:nvSpPr>
          <p:cNvPr id="38" name="Shape 27"/>
          <p:cNvSpPr/>
          <p:nvPr/>
        </p:nvSpPr>
        <p:spPr>
          <a:xfrm rot="2700000">
            <a:off x="1280937" y="5709651"/>
            <a:ext cx="68580" cy="68580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39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9556" y="5829300"/>
            <a:ext cx="210312" cy="210312"/>
          </a:xfrm>
          <a:prstGeom prst="rect">
            <a:avLst/>
          </a:prstGeom>
        </p:spPr>
      </p:pic>
      <p:sp>
        <p:nvSpPr>
          <p:cNvPr id="40" name="Text 28"/>
          <p:cNvSpPr/>
          <p:nvPr/>
        </p:nvSpPr>
        <p:spPr>
          <a:xfrm>
            <a:off x="1572768" y="5486400"/>
            <a:ext cx="9692640" cy="8961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Operação enxuta por escolha: menos volume e mais atenção a cada contêiner que assumimos.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rafae\Downloads\J&amp;T_LOG\identidade-visual\simbolo-jt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420624"/>
            <a:ext cx="365760" cy="36576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rot="2700000">
            <a:off x="11315700" y="6469380"/>
            <a:ext cx="82296" cy="82296"/>
          </a:xfrm>
          <a:prstGeom prst="rect">
            <a:avLst/>
          </a:prstGeom>
          <a:solidFill>
            <a:srgbClr val="E7A33B"/>
          </a:solidFill>
          <a:ln/>
        </p:spPr>
      </p:sp>
      <p:sp>
        <p:nvSpPr>
          <p:cNvPr id="4" name="Text 1"/>
          <p:cNvSpPr/>
          <p:nvPr/>
        </p:nvSpPr>
        <p:spPr>
          <a:xfrm>
            <a:off x="10104120" y="6373368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spc="150" kern="0" dirty="0">
                <a:solidFill>
                  <a:srgbClr val="5C6874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07 / 09</a:t>
            </a:r>
            <a:endParaRPr lang="en-US" sz="1000" dirty="0"/>
          </a:p>
        </p:txBody>
      </p:sp>
      <p:sp>
        <p:nvSpPr>
          <p:cNvPr id="5" name="Shape 2"/>
          <p:cNvSpPr/>
          <p:nvPr/>
        </p:nvSpPr>
        <p:spPr>
          <a:xfrm rot="2700000">
            <a:off x="649224" y="1348740"/>
            <a:ext cx="137160" cy="137160"/>
          </a:xfrm>
          <a:prstGeom prst="rect">
            <a:avLst/>
          </a:prstGeom>
          <a:solidFill>
            <a:srgbClr val="E7A33B"/>
          </a:solidFill>
          <a:ln/>
        </p:spPr>
      </p:sp>
      <p:sp>
        <p:nvSpPr>
          <p:cNvPr id="6" name="Text 3"/>
          <p:cNvSpPr/>
          <p:nvPr/>
        </p:nvSpPr>
        <p:spPr>
          <a:xfrm>
            <a:off x="969264" y="1280160"/>
            <a:ext cx="9144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50" kern="0" dirty="0">
                <a:solidFill>
                  <a:srgbClr val="2E6280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06   SEGURANÇA E CONFORMIDADE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640080" y="1737360"/>
            <a:ext cx="10515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220"/>
              </a:lnSpc>
              <a:buNone/>
            </a:pPr>
            <a:r>
              <a:rPr lang="en-US" sz="2800" b="1" dirty="0">
                <a:solidFill>
                  <a:srgbClr val="1B2530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Documentação e seguros em dia</a:t>
            </a:r>
            <a:endParaRPr lang="en-US" sz="2800" dirty="0"/>
          </a:p>
        </p:txBody>
      </p:sp>
      <p:sp>
        <p:nvSpPr>
          <p:cNvPr id="8" name="Shape 5"/>
          <p:cNvSpPr/>
          <p:nvPr/>
        </p:nvSpPr>
        <p:spPr>
          <a:xfrm>
            <a:off x="640080" y="2743200"/>
            <a:ext cx="3454298" cy="3017520"/>
          </a:xfrm>
          <a:prstGeom prst="roundRect">
            <a:avLst>
              <a:gd name="adj" fmla="val 3030"/>
            </a:avLst>
          </a:prstGeom>
          <a:solidFill>
            <a:srgbClr val="FFFFFF"/>
          </a:solidFill>
          <a:ln w="15875">
            <a:solidFill>
              <a:srgbClr val="DCE3EA"/>
            </a:solidFill>
            <a:prstDash val="solid"/>
          </a:ln>
          <a:effectLst>
            <a:outerShdw sx="100000" sy="100000" kx="0" ky="0" algn="bl" rotWithShape="0" blurRad="152400" dist="50800" dir="5400000">
              <a:srgbClr val="10263A">
                <a:alpha val="16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914400" y="3054096"/>
            <a:ext cx="566928" cy="566928"/>
          </a:xfrm>
          <a:prstGeom prst="snip1Rect">
            <a:avLst/>
          </a:prstGeom>
          <a:solidFill>
            <a:srgbClr val="0B2E4A"/>
          </a:solidFill>
          <a:ln/>
          <a:effectLst>
            <a:outerShdw sx="100000" sy="100000" kx="0" ky="0" algn="bl" rotWithShape="0" blurRad="127000" dist="38100" dir="5400000">
              <a:srgbClr val="0B2E4A">
                <a:alpha val="18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 rot="2700000">
            <a:off x="1391583" y="3058802"/>
            <a:ext cx="85039" cy="85039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71" y="3207167"/>
            <a:ext cx="260787" cy="260787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914400" y="3822192"/>
            <a:ext cx="290565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B2530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ANTT · RNTRC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914400" y="4206240"/>
            <a:ext cx="29056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00"/>
              </a:lnSpc>
              <a:buNone/>
            </a:pPr>
            <a:r>
              <a:rPr lang="en-US" sz="950" b="1" spc="120" kern="0" dirty="0">
                <a:solidFill>
                  <a:srgbClr val="2E6280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REGISTRO NACIONAL DE TRANSPORTADORES</a:t>
            </a:r>
            <a:endParaRPr lang="en-US" sz="950" dirty="0"/>
          </a:p>
        </p:txBody>
      </p:sp>
      <p:sp>
        <p:nvSpPr>
          <p:cNvPr id="14" name="Text 10"/>
          <p:cNvSpPr/>
          <p:nvPr/>
        </p:nvSpPr>
        <p:spPr>
          <a:xfrm>
            <a:off x="914400" y="4718304"/>
            <a:ext cx="290565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550"/>
              </a:lnSpc>
              <a:buNone/>
            </a:pPr>
            <a:r>
              <a:rPr lang="en-US" sz="1150" dirty="0">
                <a:solidFill>
                  <a:srgbClr val="5C6874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Habilitação ativa junto à ANTT para o transporte rodoviário remunerado de cargas.</a:t>
            </a:r>
            <a:endParaRPr lang="en-US" sz="1150" dirty="0"/>
          </a:p>
        </p:txBody>
      </p:sp>
      <p:sp>
        <p:nvSpPr>
          <p:cNvPr id="15" name="Shape 11"/>
          <p:cNvSpPr/>
          <p:nvPr/>
        </p:nvSpPr>
        <p:spPr>
          <a:xfrm>
            <a:off x="4368698" y="2743200"/>
            <a:ext cx="3454298" cy="3017520"/>
          </a:xfrm>
          <a:prstGeom prst="roundRect">
            <a:avLst>
              <a:gd name="adj" fmla="val 3030"/>
            </a:avLst>
          </a:prstGeom>
          <a:solidFill>
            <a:srgbClr val="FFFFFF"/>
          </a:solidFill>
          <a:ln w="15875">
            <a:solidFill>
              <a:srgbClr val="DCE3EA"/>
            </a:solidFill>
            <a:prstDash val="solid"/>
          </a:ln>
          <a:effectLst>
            <a:outerShdw sx="100000" sy="100000" kx="0" ky="0" algn="bl" rotWithShape="0" blurRad="152400" dist="50800" dir="5400000">
              <a:srgbClr val="10263A">
                <a:alpha val="16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4643018" y="3054096"/>
            <a:ext cx="566928" cy="566928"/>
          </a:xfrm>
          <a:prstGeom prst="snip1Rect">
            <a:avLst/>
          </a:prstGeom>
          <a:solidFill>
            <a:srgbClr val="0B2E4A"/>
          </a:solidFill>
          <a:ln/>
          <a:effectLst>
            <a:outerShdw sx="100000" sy="100000" kx="0" ky="0" algn="bl" rotWithShape="0" blurRad="127000" dist="38100" dir="5400000">
              <a:srgbClr val="0B2E4A">
                <a:alpha val="18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 rot="2700000">
            <a:off x="5120202" y="3058802"/>
            <a:ext cx="85039" cy="85039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089" y="3207167"/>
            <a:ext cx="260787" cy="260787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4643018" y="3822192"/>
            <a:ext cx="290565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B2530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Seguro RCTR-C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4643018" y="4206240"/>
            <a:ext cx="29056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00"/>
              </a:lnSpc>
              <a:buNone/>
            </a:pPr>
            <a:r>
              <a:rPr lang="en-US" sz="950" b="1" spc="120" kern="0" dirty="0">
                <a:solidFill>
                  <a:srgbClr val="2E6280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RESPONSABILIDADE CIVIL DO TRANSPORTADOR</a:t>
            </a:r>
            <a:endParaRPr lang="en-US" sz="950" dirty="0"/>
          </a:p>
        </p:txBody>
      </p:sp>
      <p:sp>
        <p:nvSpPr>
          <p:cNvPr id="21" name="Text 16"/>
          <p:cNvSpPr/>
          <p:nvPr/>
        </p:nvSpPr>
        <p:spPr>
          <a:xfrm>
            <a:off x="4643018" y="4718304"/>
            <a:ext cx="290565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550"/>
              </a:lnSpc>
              <a:buNone/>
            </a:pPr>
            <a:r>
              <a:rPr lang="en-US" sz="1150" dirty="0">
                <a:solidFill>
                  <a:srgbClr val="5C6874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Protege a carga contra danos causados por acidentes durante o percurso rodoviário.</a:t>
            </a:r>
            <a:endParaRPr lang="en-US" sz="1150" dirty="0"/>
          </a:p>
        </p:txBody>
      </p:sp>
      <p:sp>
        <p:nvSpPr>
          <p:cNvPr id="22" name="Shape 17"/>
          <p:cNvSpPr/>
          <p:nvPr/>
        </p:nvSpPr>
        <p:spPr>
          <a:xfrm>
            <a:off x="8097317" y="2743200"/>
            <a:ext cx="3454298" cy="3017520"/>
          </a:xfrm>
          <a:prstGeom prst="roundRect">
            <a:avLst>
              <a:gd name="adj" fmla="val 3030"/>
            </a:avLst>
          </a:prstGeom>
          <a:solidFill>
            <a:srgbClr val="FFFFFF"/>
          </a:solidFill>
          <a:ln w="15875">
            <a:solidFill>
              <a:srgbClr val="DCE3EA"/>
            </a:solidFill>
            <a:prstDash val="solid"/>
          </a:ln>
          <a:effectLst>
            <a:outerShdw sx="100000" sy="100000" kx="0" ky="0" algn="bl" rotWithShape="0" blurRad="152400" dist="50800" dir="5400000">
              <a:srgbClr val="10263A">
                <a:alpha val="16000"/>
              </a:srgbClr>
            </a:outerShdw>
          </a:effectLst>
        </p:spPr>
      </p:sp>
      <p:sp>
        <p:nvSpPr>
          <p:cNvPr id="23" name="Shape 18"/>
          <p:cNvSpPr/>
          <p:nvPr/>
        </p:nvSpPr>
        <p:spPr>
          <a:xfrm>
            <a:off x="8371637" y="3054096"/>
            <a:ext cx="566928" cy="566928"/>
          </a:xfrm>
          <a:prstGeom prst="snip1Rect">
            <a:avLst/>
          </a:prstGeom>
          <a:solidFill>
            <a:srgbClr val="0B2E4A"/>
          </a:solidFill>
          <a:ln/>
          <a:effectLst>
            <a:outerShdw sx="100000" sy="100000" kx="0" ky="0" algn="bl" rotWithShape="0" blurRad="127000" dist="38100" dir="5400000">
              <a:srgbClr val="0B2E4A">
                <a:alpha val="18000"/>
              </a:srgbClr>
            </a:outerShdw>
          </a:effectLst>
        </p:spPr>
      </p:sp>
      <p:sp>
        <p:nvSpPr>
          <p:cNvPr id="24" name="Shape 19"/>
          <p:cNvSpPr/>
          <p:nvPr/>
        </p:nvSpPr>
        <p:spPr>
          <a:xfrm rot="2700000">
            <a:off x="8848820" y="3058802"/>
            <a:ext cx="85039" cy="85039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2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707" y="3207167"/>
            <a:ext cx="260787" cy="260787"/>
          </a:xfrm>
          <a:prstGeom prst="rect">
            <a:avLst/>
          </a:prstGeom>
        </p:spPr>
      </p:pic>
      <p:sp>
        <p:nvSpPr>
          <p:cNvPr id="26" name="Text 20"/>
          <p:cNvSpPr/>
          <p:nvPr/>
        </p:nvSpPr>
        <p:spPr>
          <a:xfrm>
            <a:off x="8371637" y="3822192"/>
            <a:ext cx="290565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B2530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Seguro RCF-DC</a:t>
            </a:r>
            <a:endParaRPr lang="en-US" sz="1600" dirty="0"/>
          </a:p>
        </p:txBody>
      </p:sp>
      <p:sp>
        <p:nvSpPr>
          <p:cNvPr id="27" name="Text 21"/>
          <p:cNvSpPr/>
          <p:nvPr/>
        </p:nvSpPr>
        <p:spPr>
          <a:xfrm>
            <a:off x="8371637" y="4206240"/>
            <a:ext cx="29056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00"/>
              </a:lnSpc>
              <a:buNone/>
            </a:pPr>
            <a:r>
              <a:rPr lang="en-US" sz="950" b="1" spc="120" kern="0" dirty="0">
                <a:solidFill>
                  <a:srgbClr val="2E6280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ROUBO E DESAPARECIMENTO DE CARGA</a:t>
            </a:r>
            <a:endParaRPr lang="en-US" sz="950" dirty="0"/>
          </a:p>
        </p:txBody>
      </p:sp>
      <p:sp>
        <p:nvSpPr>
          <p:cNvPr id="28" name="Text 22"/>
          <p:cNvSpPr/>
          <p:nvPr/>
        </p:nvSpPr>
        <p:spPr>
          <a:xfrm>
            <a:off x="8371637" y="4718304"/>
            <a:ext cx="290565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550"/>
              </a:lnSpc>
              <a:buNone/>
            </a:pPr>
            <a:r>
              <a:rPr lang="en-US" sz="1150" dirty="0">
                <a:solidFill>
                  <a:srgbClr val="5C6874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Cobertura adicional para eventos de roubo e desaparecimento durante a operação.</a:t>
            </a:r>
            <a:endParaRPr lang="en-US" sz="1150" dirty="0"/>
          </a:p>
        </p:txBody>
      </p:sp>
      <p:sp>
        <p:nvSpPr>
          <p:cNvPr id="29" name="Text 23"/>
          <p:cNvSpPr/>
          <p:nvPr/>
        </p:nvSpPr>
        <p:spPr>
          <a:xfrm>
            <a:off x="640080" y="5989320"/>
            <a:ext cx="9144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5C6874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Documentos disponíveis para conferência na contratação.</a:t>
            </a:r>
            <a:endParaRPr lang="en-US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rafae\Downloads\J&amp;T_LOG\identidade-visual\simbolo-jt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420624"/>
            <a:ext cx="365760" cy="36576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rot="2700000">
            <a:off x="11315700" y="6469380"/>
            <a:ext cx="82296" cy="82296"/>
          </a:xfrm>
          <a:prstGeom prst="rect">
            <a:avLst/>
          </a:prstGeom>
          <a:solidFill>
            <a:srgbClr val="E7A33B"/>
          </a:solidFill>
          <a:ln/>
        </p:spPr>
      </p:sp>
      <p:sp>
        <p:nvSpPr>
          <p:cNvPr id="4" name="Text 1"/>
          <p:cNvSpPr/>
          <p:nvPr/>
        </p:nvSpPr>
        <p:spPr>
          <a:xfrm>
            <a:off x="10104120" y="6373368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spc="150" kern="0" dirty="0">
                <a:solidFill>
                  <a:srgbClr val="9DAEBD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08 / 09</a:t>
            </a:r>
            <a:endParaRPr lang="en-US" sz="1000" dirty="0"/>
          </a:p>
        </p:txBody>
      </p:sp>
      <p:sp>
        <p:nvSpPr>
          <p:cNvPr id="5" name="Shape 2"/>
          <p:cNvSpPr/>
          <p:nvPr/>
        </p:nvSpPr>
        <p:spPr>
          <a:xfrm rot="2700000">
            <a:off x="649224" y="1348740"/>
            <a:ext cx="137160" cy="137160"/>
          </a:xfrm>
          <a:prstGeom prst="rect">
            <a:avLst/>
          </a:prstGeom>
          <a:solidFill>
            <a:srgbClr val="E7A33B"/>
          </a:solidFill>
          <a:ln/>
        </p:spPr>
      </p:sp>
      <p:sp>
        <p:nvSpPr>
          <p:cNvPr id="6" name="Text 3"/>
          <p:cNvSpPr/>
          <p:nvPr/>
        </p:nvSpPr>
        <p:spPr>
          <a:xfrm>
            <a:off x="969264" y="1280160"/>
            <a:ext cx="9144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50" kern="0" dirty="0">
                <a:solidFill>
                  <a:srgbClr val="E7A33B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07   POR QUE A J&amp;T LOG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640080" y="1737360"/>
            <a:ext cx="676656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22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Responsabilidade de dono,</a:t>
            </a:r>
            <a:endParaRPr lang="en-US" sz="2800" dirty="0"/>
          </a:p>
          <a:p>
            <a:pPr indent="0" marL="0">
              <a:lnSpc>
                <a:spcPts val="322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do início ao fim</a:t>
            </a:r>
            <a:endParaRPr lang="en-US" sz="2800" dirty="0"/>
          </a:p>
        </p:txBody>
      </p:sp>
      <p:sp>
        <p:nvSpPr>
          <p:cNvPr id="8" name="Shape 5"/>
          <p:cNvSpPr/>
          <p:nvPr/>
        </p:nvSpPr>
        <p:spPr>
          <a:xfrm>
            <a:off x="640080" y="2852928"/>
            <a:ext cx="3218688" cy="1536192"/>
          </a:xfrm>
          <a:prstGeom prst="roundRect">
            <a:avLst>
              <a:gd name="adj" fmla="val 5952"/>
            </a:avLst>
          </a:prstGeom>
          <a:solidFill>
            <a:srgbClr val="0E3653"/>
          </a:solidFill>
          <a:ln w="12700">
            <a:solidFill>
              <a:srgbClr val="2E6280"/>
            </a:solidFill>
            <a:prstDash val="solid"/>
          </a:ln>
        </p:spPr>
      </p:sp>
      <p:pic>
        <p:nvPicPr>
          <p:cNvPr id="9" name="Image 1" descr="C:\Users\rafae\Downloads\J&amp;T_LOG\apresentacao\img\glow_amber.png">    </p:cNvPr>
          <p:cNvPicPr>
            <a:picLocks noChangeAspect="1"/>
          </p:cNvPicPr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585216" y="2816352"/>
            <a:ext cx="1005840" cy="1005840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859536" y="3090672"/>
            <a:ext cx="457200" cy="457200"/>
          </a:xfrm>
          <a:prstGeom prst="snip1Rect">
            <a:avLst/>
          </a:prstGeom>
          <a:solidFill>
            <a:srgbClr val="2E6280"/>
          </a:solidFill>
          <a:ln/>
        </p:spPr>
      </p:sp>
      <p:sp>
        <p:nvSpPr>
          <p:cNvPr id="11" name="Shape 7"/>
          <p:cNvSpPr/>
          <p:nvPr/>
        </p:nvSpPr>
        <p:spPr>
          <a:xfrm rot="2700000">
            <a:off x="1244361" y="3094467"/>
            <a:ext cx="68580" cy="68580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" y="3214116"/>
            <a:ext cx="210312" cy="21031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463040" y="3072384"/>
            <a:ext cx="221284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Fale com quem decide</a:t>
            </a:r>
            <a:endParaRPr lang="en-US" sz="1250" dirty="0"/>
          </a:p>
        </p:txBody>
      </p:sp>
      <p:sp>
        <p:nvSpPr>
          <p:cNvPr id="14" name="Text 9"/>
          <p:cNvSpPr/>
          <p:nvPr/>
        </p:nvSpPr>
        <p:spPr>
          <a:xfrm>
            <a:off x="1463040" y="3401568"/>
            <a:ext cx="217627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000" dirty="0">
                <a:solidFill>
                  <a:srgbClr val="C9D6E1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Atendimento direto com o diretor, do orçamento à entrega.</a:t>
            </a:r>
            <a:endParaRPr lang="en-US" sz="1000" dirty="0"/>
          </a:p>
        </p:txBody>
      </p:sp>
      <p:sp>
        <p:nvSpPr>
          <p:cNvPr id="15" name="Shape 10"/>
          <p:cNvSpPr/>
          <p:nvPr/>
        </p:nvSpPr>
        <p:spPr>
          <a:xfrm>
            <a:off x="4096512" y="2852928"/>
            <a:ext cx="3218688" cy="1536192"/>
          </a:xfrm>
          <a:prstGeom prst="roundRect">
            <a:avLst>
              <a:gd name="adj" fmla="val 5952"/>
            </a:avLst>
          </a:prstGeom>
          <a:solidFill>
            <a:srgbClr val="0E3653"/>
          </a:solidFill>
          <a:ln w="12700">
            <a:solidFill>
              <a:srgbClr val="2E6280"/>
            </a:solidFill>
            <a:prstDash val="solid"/>
          </a:ln>
        </p:spPr>
      </p:sp>
      <p:pic>
        <p:nvPicPr>
          <p:cNvPr id="16" name="Image 3" descr="C:\Users\rafae\Downloads\J&amp;T_LOG\apresentacao\img\glow_amber.png">    </p:cNvPr>
          <p:cNvPicPr>
            <a:picLocks noChangeAspect="1"/>
          </p:cNvPicPr>
          <p:nvPr/>
        </p:nvPicPr>
        <p:blipFill>
          <a:blip r:embed="rId5">
            <a:alphaModFix amt="38000"/>
          </a:blip>
          <a:stretch>
            <a:fillRect/>
          </a:stretch>
        </p:blipFill>
        <p:spPr>
          <a:xfrm>
            <a:off x="4041648" y="2816352"/>
            <a:ext cx="1005840" cy="1005840"/>
          </a:xfrm>
          <a:prstGeom prst="rect">
            <a:avLst/>
          </a:prstGeom>
        </p:spPr>
      </p:pic>
      <p:sp>
        <p:nvSpPr>
          <p:cNvPr id="17" name="Shape 11"/>
          <p:cNvSpPr/>
          <p:nvPr/>
        </p:nvSpPr>
        <p:spPr>
          <a:xfrm>
            <a:off x="4315968" y="3090672"/>
            <a:ext cx="457200" cy="457200"/>
          </a:xfrm>
          <a:prstGeom prst="snip1Rect">
            <a:avLst/>
          </a:prstGeom>
          <a:solidFill>
            <a:srgbClr val="2E6280"/>
          </a:solidFill>
          <a:ln/>
        </p:spPr>
      </p:sp>
      <p:sp>
        <p:nvSpPr>
          <p:cNvPr id="18" name="Shape 12"/>
          <p:cNvSpPr/>
          <p:nvPr/>
        </p:nvSpPr>
        <p:spPr>
          <a:xfrm rot="2700000">
            <a:off x="4700793" y="3094467"/>
            <a:ext cx="68580" cy="68580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19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9412" y="3214116"/>
            <a:ext cx="210312" cy="210312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4919472" y="3072384"/>
            <a:ext cx="221284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Dedicação de verdade</a:t>
            </a:r>
            <a:endParaRPr lang="en-US" sz="1250" dirty="0"/>
          </a:p>
        </p:txBody>
      </p:sp>
      <p:sp>
        <p:nvSpPr>
          <p:cNvPr id="21" name="Text 14"/>
          <p:cNvSpPr/>
          <p:nvPr/>
        </p:nvSpPr>
        <p:spPr>
          <a:xfrm>
            <a:off x="4919472" y="3401568"/>
            <a:ext cx="217627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000" dirty="0">
                <a:solidFill>
                  <a:srgbClr val="C9D6E1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Cada contêiner é tratado como prioridade da casa.</a:t>
            </a:r>
            <a:endParaRPr lang="en-US" sz="1000" dirty="0"/>
          </a:p>
        </p:txBody>
      </p:sp>
      <p:sp>
        <p:nvSpPr>
          <p:cNvPr id="22" name="Shape 15"/>
          <p:cNvSpPr/>
          <p:nvPr/>
        </p:nvSpPr>
        <p:spPr>
          <a:xfrm>
            <a:off x="640080" y="4608576"/>
            <a:ext cx="3218688" cy="1536192"/>
          </a:xfrm>
          <a:prstGeom prst="roundRect">
            <a:avLst>
              <a:gd name="adj" fmla="val 5952"/>
            </a:avLst>
          </a:prstGeom>
          <a:solidFill>
            <a:srgbClr val="0E3653"/>
          </a:solidFill>
          <a:ln w="12700">
            <a:solidFill>
              <a:srgbClr val="2E6280"/>
            </a:solidFill>
            <a:prstDash val="solid"/>
          </a:ln>
        </p:spPr>
      </p:sp>
      <p:pic>
        <p:nvPicPr>
          <p:cNvPr id="23" name="Image 5" descr="C:\Users\rafae\Downloads\J&amp;T_LOG\apresentacao\img\glow_amber.png">    </p:cNvPr>
          <p:cNvPicPr>
            <a:picLocks noChangeAspect="1"/>
          </p:cNvPicPr>
          <p:nvPr/>
        </p:nvPicPr>
        <p:blipFill>
          <a:blip r:embed="rId7">
            <a:alphaModFix amt="38000"/>
          </a:blip>
          <a:stretch>
            <a:fillRect/>
          </a:stretch>
        </p:blipFill>
        <p:spPr>
          <a:xfrm>
            <a:off x="585216" y="4572000"/>
            <a:ext cx="1005840" cy="1005840"/>
          </a:xfrm>
          <a:prstGeom prst="rect">
            <a:avLst/>
          </a:prstGeom>
        </p:spPr>
      </p:pic>
      <p:sp>
        <p:nvSpPr>
          <p:cNvPr id="24" name="Shape 16"/>
          <p:cNvSpPr/>
          <p:nvPr/>
        </p:nvSpPr>
        <p:spPr>
          <a:xfrm>
            <a:off x="859536" y="4846320"/>
            <a:ext cx="457200" cy="457200"/>
          </a:xfrm>
          <a:prstGeom prst="snip1Rect">
            <a:avLst/>
          </a:prstGeom>
          <a:solidFill>
            <a:srgbClr val="2E6280"/>
          </a:solidFill>
          <a:ln/>
        </p:spPr>
      </p:sp>
      <p:sp>
        <p:nvSpPr>
          <p:cNvPr id="25" name="Shape 17"/>
          <p:cNvSpPr/>
          <p:nvPr/>
        </p:nvSpPr>
        <p:spPr>
          <a:xfrm rot="2700000">
            <a:off x="1244361" y="4850115"/>
            <a:ext cx="68580" cy="68580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26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980" y="4969764"/>
            <a:ext cx="210312" cy="210312"/>
          </a:xfrm>
          <a:prstGeom prst="rect">
            <a:avLst/>
          </a:prstGeom>
        </p:spPr>
      </p:pic>
      <p:sp>
        <p:nvSpPr>
          <p:cNvPr id="27" name="Text 18"/>
          <p:cNvSpPr/>
          <p:nvPr/>
        </p:nvSpPr>
        <p:spPr>
          <a:xfrm>
            <a:off x="1463040" y="4828032"/>
            <a:ext cx="221284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Foco em um só serviço</a:t>
            </a:r>
            <a:endParaRPr lang="en-US" sz="1250" dirty="0"/>
          </a:p>
        </p:txBody>
      </p:sp>
      <p:sp>
        <p:nvSpPr>
          <p:cNvPr id="28" name="Text 19"/>
          <p:cNvSpPr/>
          <p:nvPr/>
        </p:nvSpPr>
        <p:spPr>
          <a:xfrm>
            <a:off x="1463040" y="5157216"/>
            <a:ext cx="217627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000" dirty="0">
                <a:solidFill>
                  <a:srgbClr val="C9D6E1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Retirada de contêiner é o nosso trabalho, não um extra.</a:t>
            </a:r>
            <a:endParaRPr lang="en-US" sz="1000" dirty="0"/>
          </a:p>
        </p:txBody>
      </p:sp>
      <p:sp>
        <p:nvSpPr>
          <p:cNvPr id="29" name="Shape 20"/>
          <p:cNvSpPr/>
          <p:nvPr/>
        </p:nvSpPr>
        <p:spPr>
          <a:xfrm>
            <a:off x="4096512" y="4608576"/>
            <a:ext cx="3218688" cy="1536192"/>
          </a:xfrm>
          <a:prstGeom prst="roundRect">
            <a:avLst>
              <a:gd name="adj" fmla="val 5952"/>
            </a:avLst>
          </a:prstGeom>
          <a:solidFill>
            <a:srgbClr val="0E3653"/>
          </a:solidFill>
          <a:ln w="12700">
            <a:solidFill>
              <a:srgbClr val="2E6280"/>
            </a:solidFill>
            <a:prstDash val="solid"/>
          </a:ln>
        </p:spPr>
      </p:sp>
      <p:pic>
        <p:nvPicPr>
          <p:cNvPr id="30" name="Image 7" descr="C:\Users\rafae\Downloads\J&amp;T_LOG\apresentacao\img\glow_amber.png">    </p:cNvPr>
          <p:cNvPicPr>
            <a:picLocks noChangeAspect="1"/>
          </p:cNvPicPr>
          <p:nvPr/>
        </p:nvPicPr>
        <p:blipFill>
          <a:blip r:embed="rId9">
            <a:alphaModFix amt="38000"/>
          </a:blip>
          <a:stretch>
            <a:fillRect/>
          </a:stretch>
        </p:blipFill>
        <p:spPr>
          <a:xfrm>
            <a:off x="4041648" y="4572000"/>
            <a:ext cx="1005840" cy="1005840"/>
          </a:xfrm>
          <a:prstGeom prst="rect">
            <a:avLst/>
          </a:prstGeom>
        </p:spPr>
      </p:pic>
      <p:sp>
        <p:nvSpPr>
          <p:cNvPr id="31" name="Shape 21"/>
          <p:cNvSpPr/>
          <p:nvPr/>
        </p:nvSpPr>
        <p:spPr>
          <a:xfrm>
            <a:off x="4315968" y="4846320"/>
            <a:ext cx="457200" cy="457200"/>
          </a:xfrm>
          <a:prstGeom prst="snip1Rect">
            <a:avLst/>
          </a:prstGeom>
          <a:solidFill>
            <a:srgbClr val="2E6280"/>
          </a:solidFill>
          <a:ln/>
        </p:spPr>
      </p:sp>
      <p:sp>
        <p:nvSpPr>
          <p:cNvPr id="32" name="Shape 22"/>
          <p:cNvSpPr/>
          <p:nvPr/>
        </p:nvSpPr>
        <p:spPr>
          <a:xfrm rot="2700000">
            <a:off x="4700793" y="4850115"/>
            <a:ext cx="68580" cy="68580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33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9412" y="4969764"/>
            <a:ext cx="210312" cy="210312"/>
          </a:xfrm>
          <a:prstGeom prst="rect">
            <a:avLst/>
          </a:prstGeom>
        </p:spPr>
      </p:pic>
      <p:sp>
        <p:nvSpPr>
          <p:cNvPr id="34" name="Text 23"/>
          <p:cNvSpPr/>
          <p:nvPr/>
        </p:nvSpPr>
        <p:spPr>
          <a:xfrm>
            <a:off x="4919472" y="4828032"/>
            <a:ext cx="221284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Acompanhamento próximo</a:t>
            </a:r>
            <a:endParaRPr lang="en-US" sz="1250" dirty="0"/>
          </a:p>
        </p:txBody>
      </p:sp>
      <p:sp>
        <p:nvSpPr>
          <p:cNvPr id="35" name="Text 24"/>
          <p:cNvSpPr/>
          <p:nvPr/>
        </p:nvSpPr>
        <p:spPr>
          <a:xfrm>
            <a:off x="4919472" y="5157216"/>
            <a:ext cx="217627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000" dirty="0">
                <a:solidFill>
                  <a:srgbClr val="C9D6E1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Retorno claro em cada etapa, sem você precisar correr atrás.</a:t>
            </a:r>
            <a:endParaRPr lang="en-US" sz="1000" dirty="0"/>
          </a:p>
        </p:txBody>
      </p:sp>
      <p:sp>
        <p:nvSpPr>
          <p:cNvPr id="36" name="Shape 25"/>
          <p:cNvSpPr/>
          <p:nvPr/>
        </p:nvSpPr>
        <p:spPr>
          <a:xfrm>
            <a:off x="7589520" y="2852928"/>
            <a:ext cx="3959352" cy="3291840"/>
          </a:xfrm>
          <a:prstGeom prst="roundRect">
            <a:avLst>
              <a:gd name="adj" fmla="val 3333"/>
            </a:avLst>
          </a:prstGeom>
          <a:solidFill>
            <a:srgbClr val="0E3653"/>
          </a:solidFill>
          <a:ln w="12700">
            <a:solidFill>
              <a:srgbClr val="2E6280"/>
            </a:solidFill>
            <a:prstDash val="solid"/>
          </a:ln>
        </p:spPr>
      </p:sp>
      <p:sp>
        <p:nvSpPr>
          <p:cNvPr id="37" name="Text 26"/>
          <p:cNvSpPr/>
          <p:nvPr/>
        </p:nvSpPr>
        <p:spPr>
          <a:xfrm>
            <a:off x="7882128" y="3127248"/>
            <a:ext cx="31089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E7A33B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CONFIANÇA REGIONAL</a:t>
            </a:r>
            <a:endParaRPr lang="en-US" sz="1000" dirty="0"/>
          </a:p>
        </p:txBody>
      </p:sp>
      <p:sp>
        <p:nvSpPr>
          <p:cNvPr id="38" name="Shape 27"/>
          <p:cNvSpPr/>
          <p:nvPr/>
        </p:nvSpPr>
        <p:spPr>
          <a:xfrm>
            <a:off x="7882128" y="3511296"/>
            <a:ext cx="512064" cy="512064"/>
          </a:xfrm>
          <a:prstGeom prst="snip1Rect">
            <a:avLst/>
          </a:prstGeom>
          <a:solidFill>
            <a:srgbClr val="E7A33B"/>
          </a:solidFill>
          <a:ln/>
          <a:effectLst>
            <a:outerShdw sx="100000" sy="100000" kx="0" ky="0" algn="bl" rotWithShape="0" blurRad="127000" dist="38100" dir="5400000">
              <a:srgbClr val="0B2E4A">
                <a:alpha val="18000"/>
              </a:srgbClr>
            </a:outerShdw>
          </a:effectLst>
        </p:spPr>
      </p:sp>
      <p:sp>
        <p:nvSpPr>
          <p:cNvPr id="39" name="Shape 28"/>
          <p:cNvSpPr/>
          <p:nvPr/>
        </p:nvSpPr>
        <p:spPr>
          <a:xfrm rot="2700000">
            <a:off x="8313132" y="3515546"/>
            <a:ext cx="76810" cy="76810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40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0385" y="3649553"/>
            <a:ext cx="235549" cy="235549"/>
          </a:xfrm>
          <a:prstGeom prst="rect">
            <a:avLst/>
          </a:prstGeom>
        </p:spPr>
      </p:pic>
      <p:sp>
        <p:nvSpPr>
          <p:cNvPr id="41" name="Text 29"/>
          <p:cNvSpPr/>
          <p:nvPr/>
        </p:nvSpPr>
        <p:spPr>
          <a:xfrm>
            <a:off x="7882128" y="4224528"/>
            <a:ext cx="337413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50" b="1" dirty="0">
                <a:solidFill>
                  <a:srgbClr val="FFFF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Importadoras de Santa Catarina</a:t>
            </a:r>
            <a:endParaRPr lang="en-US" sz="1750" dirty="0"/>
          </a:p>
        </p:txBody>
      </p:sp>
      <p:sp>
        <p:nvSpPr>
          <p:cNvPr id="42" name="Text 30"/>
          <p:cNvSpPr/>
          <p:nvPr/>
        </p:nvSpPr>
        <p:spPr>
          <a:xfrm>
            <a:off x="7882128" y="4727448"/>
            <a:ext cx="3374136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50"/>
              </a:lnSpc>
              <a:buNone/>
            </a:pPr>
            <a:r>
              <a:rPr lang="en-US" sz="1150" dirty="0">
                <a:solidFill>
                  <a:srgbClr val="D7E0E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Transporte de confiança de importadoras e indústrias de Santa Catarina.</a:t>
            </a:r>
            <a:endParaRPr lang="en-US" sz="11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rafae\Downloads\J&amp;T_LOG\apresentacao\img\glow_steel.png">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-640080" y="1280160"/>
            <a:ext cx="5486400" cy="5486400"/>
          </a:xfrm>
          <a:prstGeom prst="rect">
            <a:avLst/>
          </a:prstGeom>
        </p:spPr>
      </p:pic>
      <p:pic>
        <p:nvPicPr>
          <p:cNvPr id="3" name="Image 1" descr="C:\Users\rafae\Downloads\J&amp;T_LOG\identidade-visual\simbolo-jt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640080"/>
            <a:ext cx="530352" cy="530352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 rot="2700000">
            <a:off x="640080" y="2025396"/>
            <a:ext cx="118872" cy="118872"/>
          </a:xfrm>
          <a:prstGeom prst="rect">
            <a:avLst/>
          </a:prstGeom>
          <a:solidFill>
            <a:srgbClr val="E7A33B"/>
          </a:solidFill>
          <a:ln/>
        </p:spPr>
      </p:sp>
      <p:sp>
        <p:nvSpPr>
          <p:cNvPr id="5" name="Text 1"/>
          <p:cNvSpPr/>
          <p:nvPr/>
        </p:nvSpPr>
        <p:spPr>
          <a:xfrm>
            <a:off x="914400" y="1938528"/>
            <a:ext cx="4572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E7A33B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FALE COM A GENTE</a:t>
            </a: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640080" y="2395728"/>
            <a:ext cx="694944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7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Vamos programar a sua</a:t>
            </a:r>
            <a:endParaRPr lang="en-US" sz="3100" dirty="0"/>
          </a:p>
          <a:p>
            <a:pPr indent="0" marL="0">
              <a:lnSpc>
                <a:spcPts val="37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próxima retirada?</a:t>
            </a:r>
            <a:endParaRPr lang="en-US" sz="3100" dirty="0"/>
          </a:p>
        </p:txBody>
      </p:sp>
      <p:pic>
        <p:nvPicPr>
          <p:cNvPr id="7" name="Image 2" descr="C:\Users\rafae\Downloads\J&amp;T_LOG\apresentacao\img\glow_amber.png">    </p:cNvPr>
          <p:cNvPicPr>
            <a:picLocks noChangeAspect="1"/>
          </p:cNvPicPr>
          <p:nvPr/>
        </p:nvPicPr>
        <p:blipFill>
          <a:blip r:embed="rId4">
            <a:alphaModFix amt="38000"/>
          </a:blip>
          <a:stretch>
            <a:fillRect/>
          </a:stretch>
        </p:blipFill>
        <p:spPr>
          <a:xfrm>
            <a:off x="343814" y="3745382"/>
            <a:ext cx="1086307" cy="1086307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640080" y="4041648"/>
            <a:ext cx="493776" cy="493776"/>
          </a:xfrm>
          <a:prstGeom prst="snip1Rect">
            <a:avLst/>
          </a:prstGeom>
          <a:solidFill>
            <a:srgbClr val="2E6280"/>
          </a:solidFill>
          <a:ln/>
        </p:spPr>
      </p:sp>
      <p:sp>
        <p:nvSpPr>
          <p:cNvPr id="9" name="Shape 4"/>
          <p:cNvSpPr/>
          <p:nvPr/>
        </p:nvSpPr>
        <p:spPr>
          <a:xfrm rot="2700000">
            <a:off x="1055691" y="4045746"/>
            <a:ext cx="74066" cy="74066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00" y="4174968"/>
            <a:ext cx="227137" cy="22713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335024" y="4005072"/>
            <a:ext cx="7315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E7A33B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WHATSAPP</a:t>
            </a:r>
            <a:endParaRPr lang="en-US" sz="1000" dirty="0"/>
          </a:p>
        </p:txBody>
      </p:sp>
      <p:sp>
        <p:nvSpPr>
          <p:cNvPr id="12" name="Text 6"/>
          <p:cNvSpPr/>
          <p:nvPr/>
        </p:nvSpPr>
        <p:spPr>
          <a:xfrm>
            <a:off x="1335024" y="4224528"/>
            <a:ext cx="77724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47 99168-5768 · Junior, Diretor</a:t>
            </a:r>
            <a:endParaRPr lang="en-US" sz="1450" dirty="0"/>
          </a:p>
        </p:txBody>
      </p:sp>
      <p:pic>
        <p:nvPicPr>
          <p:cNvPr id="13" name="Image 4" descr="C:\Users\rafae\Downloads\J&amp;T_LOG\apresentacao\img\glow_amber.png">    </p:cNvPr>
          <p:cNvPicPr>
            <a:picLocks noChangeAspect="1"/>
          </p:cNvPicPr>
          <p:nvPr/>
        </p:nvPicPr>
        <p:blipFill>
          <a:blip r:embed="rId6">
            <a:alphaModFix amt="38000"/>
          </a:blip>
          <a:stretch>
            <a:fillRect/>
          </a:stretch>
        </p:blipFill>
        <p:spPr>
          <a:xfrm>
            <a:off x="343814" y="4476902"/>
            <a:ext cx="1086307" cy="1086307"/>
          </a:xfrm>
          <a:prstGeom prst="rect">
            <a:avLst/>
          </a:prstGeom>
        </p:spPr>
      </p:pic>
      <p:sp>
        <p:nvSpPr>
          <p:cNvPr id="14" name="Shape 7"/>
          <p:cNvSpPr/>
          <p:nvPr/>
        </p:nvSpPr>
        <p:spPr>
          <a:xfrm>
            <a:off x="640080" y="4773168"/>
            <a:ext cx="493776" cy="493776"/>
          </a:xfrm>
          <a:prstGeom prst="snip1Rect">
            <a:avLst/>
          </a:prstGeom>
          <a:solidFill>
            <a:srgbClr val="2E6280"/>
          </a:solidFill>
          <a:ln/>
        </p:spPr>
      </p:sp>
      <p:sp>
        <p:nvSpPr>
          <p:cNvPr id="15" name="Shape 8"/>
          <p:cNvSpPr/>
          <p:nvPr/>
        </p:nvSpPr>
        <p:spPr>
          <a:xfrm rot="2700000">
            <a:off x="1055691" y="4777266"/>
            <a:ext cx="74066" cy="74066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16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400" y="4906488"/>
            <a:ext cx="227137" cy="227137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1335024" y="4736592"/>
            <a:ext cx="7315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E7A33B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E-MAIL</a:t>
            </a:r>
            <a:endParaRPr lang="en-US" sz="1000" dirty="0"/>
          </a:p>
        </p:txBody>
      </p:sp>
      <p:sp>
        <p:nvSpPr>
          <p:cNvPr id="18" name="Text 10"/>
          <p:cNvSpPr/>
          <p:nvPr/>
        </p:nvSpPr>
        <p:spPr>
          <a:xfrm>
            <a:off x="1335024" y="4956048"/>
            <a:ext cx="77724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jetlogsc@gmail.com</a:t>
            </a:r>
            <a:endParaRPr lang="en-US" sz="1450" dirty="0"/>
          </a:p>
        </p:txBody>
      </p:sp>
      <p:pic>
        <p:nvPicPr>
          <p:cNvPr id="19" name="Image 6" descr="C:\Users\rafae\Downloads\J&amp;T_LOG\apresentacao\img\glow_amber.png">    </p:cNvPr>
          <p:cNvPicPr>
            <a:picLocks noChangeAspect="1"/>
          </p:cNvPicPr>
          <p:nvPr/>
        </p:nvPicPr>
        <p:blipFill>
          <a:blip r:embed="rId8">
            <a:alphaModFix amt="38000"/>
          </a:blip>
          <a:stretch>
            <a:fillRect/>
          </a:stretch>
        </p:blipFill>
        <p:spPr>
          <a:xfrm>
            <a:off x="343814" y="5208422"/>
            <a:ext cx="1086307" cy="1086307"/>
          </a:xfrm>
          <a:prstGeom prst="rect">
            <a:avLst/>
          </a:prstGeom>
        </p:spPr>
      </p:pic>
      <p:sp>
        <p:nvSpPr>
          <p:cNvPr id="20" name="Shape 11"/>
          <p:cNvSpPr/>
          <p:nvPr/>
        </p:nvSpPr>
        <p:spPr>
          <a:xfrm>
            <a:off x="640080" y="5504688"/>
            <a:ext cx="493776" cy="493776"/>
          </a:xfrm>
          <a:prstGeom prst="snip1Rect">
            <a:avLst/>
          </a:prstGeom>
          <a:solidFill>
            <a:srgbClr val="2E6280"/>
          </a:solidFill>
          <a:ln/>
        </p:spPr>
      </p:sp>
      <p:sp>
        <p:nvSpPr>
          <p:cNvPr id="21" name="Shape 12"/>
          <p:cNvSpPr/>
          <p:nvPr/>
        </p:nvSpPr>
        <p:spPr>
          <a:xfrm rot="2700000">
            <a:off x="1055691" y="5508786"/>
            <a:ext cx="74066" cy="74066"/>
          </a:xfrm>
          <a:prstGeom prst="rect">
            <a:avLst/>
          </a:prstGeom>
          <a:solidFill>
            <a:srgbClr val="E7A33B"/>
          </a:solidFill>
          <a:ln/>
        </p:spPr>
      </p:sp>
      <p:pic>
        <p:nvPicPr>
          <p:cNvPr id="22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400" y="5638008"/>
            <a:ext cx="227137" cy="227137"/>
          </a:xfrm>
          <a:prstGeom prst="rect">
            <a:avLst/>
          </a:prstGeom>
        </p:spPr>
      </p:pic>
      <p:sp>
        <p:nvSpPr>
          <p:cNvPr id="23" name="Text 13"/>
          <p:cNvSpPr/>
          <p:nvPr/>
        </p:nvSpPr>
        <p:spPr>
          <a:xfrm>
            <a:off x="1335024" y="5468112"/>
            <a:ext cx="7315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E7A33B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BASE</a:t>
            </a:r>
            <a:endParaRPr lang="en-US" sz="1000" dirty="0"/>
          </a:p>
        </p:txBody>
      </p:sp>
      <p:sp>
        <p:nvSpPr>
          <p:cNvPr id="24" name="Text 14"/>
          <p:cNvSpPr/>
          <p:nvPr/>
        </p:nvSpPr>
        <p:spPr>
          <a:xfrm>
            <a:off x="1335024" y="5687568"/>
            <a:ext cx="77724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Barra Velha · SC</a:t>
            </a:r>
            <a:endParaRPr lang="en-US" sz="1450" dirty="0"/>
          </a:p>
        </p:txBody>
      </p:sp>
      <p:sp>
        <p:nvSpPr>
          <p:cNvPr id="25" name="Text 15"/>
          <p:cNvSpPr/>
          <p:nvPr/>
        </p:nvSpPr>
        <p:spPr>
          <a:xfrm>
            <a:off x="640080" y="6419088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C4D2DD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J&amp;T LOG · Carga conteinerizada · CNPJ 29.971.435/0001-65</a:t>
            </a:r>
            <a:endParaRPr lang="en-US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J&amp;T LOG - Apresentação Institucional</dc:title>
  <dc:subject>PptxGenJS Presentation</dc:subject>
  <dc:creator>J&amp;T LOG</dc:creator>
  <cp:lastModifiedBy>J&amp;T LOG</cp:lastModifiedBy>
  <cp:revision>1</cp:revision>
  <dcterms:created xsi:type="dcterms:W3CDTF">2026-07-14T15:09:09Z</dcterms:created>
  <dcterms:modified xsi:type="dcterms:W3CDTF">2026-07-14T15:09:09Z</dcterms:modified>
</cp:coreProperties>
</file>